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Ubuntu"/>
      <p:regular r:id="rId37"/>
      <p:bold r:id="rId38"/>
      <p:italic r:id="rId39"/>
      <p:boldItalic r:id="rId40"/>
    </p:embeddedFont>
    <p:embeddedFont>
      <p:font typeface="Roboto"/>
      <p:regular r:id="rId41"/>
      <p:bold r:id="rId42"/>
      <p:italic r:id="rId43"/>
      <p:boldItalic r:id="rId44"/>
    </p:embeddedFont>
    <p:embeddedFont>
      <p:font typeface="Bellota Tex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37E34A-061A-4763-B401-F0F148CDF94D}">
  <a:tblStyle styleId="{E937E34A-061A-4763-B401-F0F148CDF9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boldItalic.fntdata"/><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46" Type="http://schemas.openxmlformats.org/officeDocument/2006/relationships/font" Target="fonts/BellotaText-bold.fntdata"/><Relationship Id="rId23" Type="http://schemas.openxmlformats.org/officeDocument/2006/relationships/slide" Target="slides/slide17.xml"/><Relationship Id="rId45" Type="http://schemas.openxmlformats.org/officeDocument/2006/relationships/font" Target="fonts/BellotaTex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BellotaText-boldItalic.fntdata"/><Relationship Id="rId25" Type="http://schemas.openxmlformats.org/officeDocument/2006/relationships/slide" Target="slides/slide19.xml"/><Relationship Id="rId47" Type="http://schemas.openxmlformats.org/officeDocument/2006/relationships/font" Target="fonts/BellotaText-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Ubuntu-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Ubuntu-italic.fntdata"/><Relationship Id="rId16" Type="http://schemas.openxmlformats.org/officeDocument/2006/relationships/slide" Target="slides/slide10.xml"/><Relationship Id="rId38" Type="http://schemas.openxmlformats.org/officeDocument/2006/relationships/font" Target="fonts/Ubuntu-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mitriy19/some-visualizations-for-climate-chang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re.ac.uk/download/pdf/55711665.pdf" TargetMode="External"/><Relationship Id="rId3" Type="http://schemas.openxmlformats.org/officeDocument/2006/relationships/hyperlink" Target="https://www.kaggle.com/sohelranaccselab/global-climate-change?select=GlobalTemperatures.csv"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team 5. Today, we will introduce how to predict </a:t>
            </a:r>
            <a:r>
              <a:rPr lang="en"/>
              <a:t>future</a:t>
            </a:r>
            <a:r>
              <a:rPr lang="en"/>
              <a:t> global temperature using the time series models.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98a7dab8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98a7dab8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From these two charts, we also </a:t>
            </a:r>
            <a:r>
              <a:rPr lang="en"/>
              <a:t>separated</a:t>
            </a:r>
            <a:r>
              <a:rPr lang="en"/>
              <a:t> the temp by </a:t>
            </a:r>
            <a:r>
              <a:rPr lang="en"/>
              <a:t>different</a:t>
            </a:r>
            <a:r>
              <a:rPr lang="en"/>
              <a:t> seasons. There is</a:t>
            </a:r>
            <a:r>
              <a:rPr lang="en">
                <a:solidFill>
                  <a:schemeClr val="dk1"/>
                </a:solidFill>
              </a:rPr>
              <a:t> a clear increasing trend </a:t>
            </a:r>
            <a:r>
              <a:rPr lang="en"/>
              <a:t>a</a:t>
            </a:r>
            <a:r>
              <a:rPr lang="en"/>
              <a:t>s time goes by, the </a:t>
            </a:r>
            <a:r>
              <a:rPr lang="en"/>
              <a:t>average</a:t>
            </a:r>
            <a:r>
              <a:rPr lang="en"/>
              <a:t> temperature increases.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u="sng">
                <a:solidFill>
                  <a:schemeClr val="hlink"/>
                </a:solidFill>
                <a:hlinkClick r:id="rId2"/>
              </a:rPr>
              <a:t>https://www.kaggle.com/dmitriy19/some-visualizations-for-climate-change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08f58475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08f58475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Teresa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aac0c35f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aac0c35f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four models for this data. For sarima we tried different orders to find the best arima model.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08f58475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08f58475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jump into the models, I’d like to first explain the validation methods we used. For each of the four models, we tried three different ways of validate: split, expanding window, and sliding window. To keep it consistent across methods, we kept the test </a:t>
            </a:r>
            <a:r>
              <a:rPr lang="en"/>
              <a:t>time frames</a:t>
            </a:r>
            <a:r>
              <a:rPr lang="en"/>
              <a:t> to be 3 years</a:t>
            </a:r>
            <a:r>
              <a:rPr lang="en"/>
              <a:t>. For training, we used</a:t>
            </a:r>
            <a:r>
              <a:rPr lang="en"/>
              <a:t> 12 years for sliding and split. For expanding window, we also start from 12 years.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d3955e04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d3955e04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graph to visualize how we utilize all the data. We </a:t>
            </a:r>
            <a:r>
              <a:rPr lang="en"/>
              <a:t>discarded</a:t>
            </a:r>
            <a:r>
              <a:rPr lang="en"/>
              <a:t> the grey area data from 1750 - 1900 since it’s too early to be relevant. For cross validations, we used orange to blue, and for split validation we used only yellow to blue.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aac0c35f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aac0c35f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the models we used. Note that for each model discussed we will record the MAE and RMSE score of that model on the top right </a:t>
            </a:r>
            <a:r>
              <a:rPr lang="en"/>
              <a:t>corner</a:t>
            </a:r>
            <a:r>
              <a:rPr lang="en"/>
              <a:t>. </a:t>
            </a:r>
            <a:r>
              <a:rPr lang="en">
                <a:solidFill>
                  <a:schemeClr val="dk1"/>
                </a:solidFill>
              </a:rPr>
              <a:t>W</a:t>
            </a:r>
            <a:r>
              <a:rPr lang="en">
                <a:solidFill>
                  <a:schemeClr val="dk1"/>
                </a:solidFill>
              </a:rPr>
              <a:t>e also included the </a:t>
            </a:r>
            <a:r>
              <a:rPr lang="en"/>
              <a:t>model that gives the least scores till this point of this presentation. </a:t>
            </a:r>
            <a:endParaRPr/>
          </a:p>
          <a:p>
            <a:pPr indent="0" lvl="0" marL="0" rtl="0" algn="l">
              <a:spcBef>
                <a:spcPts val="0"/>
              </a:spcBef>
              <a:spcAft>
                <a:spcPts val="0"/>
              </a:spcAft>
              <a:buNone/>
            </a:pPr>
            <a:r>
              <a:rPr lang="en"/>
              <a:t>Let’s start with the first model: linear regression. We used LR as our ‘control’ model because it is the most basic. Apparently there are a lot problems. We see </a:t>
            </a:r>
            <a:r>
              <a:rPr lang="en"/>
              <a:t>that</a:t>
            </a:r>
            <a:r>
              <a:rPr lang="en"/>
              <a:t> with linear regression, seasonality is ignored and the predicted values is just a fitted line. As a </a:t>
            </a:r>
            <a:r>
              <a:rPr lang="en"/>
              <a:t>result of that, t</a:t>
            </a:r>
            <a:r>
              <a:rPr lang="en"/>
              <a:t>he residuals have seasonality.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aac0c35f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aac0c35f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cross validation, we got even higher mae and rmse scores than those of split validation. We believe the seasonality of these scores </a:t>
            </a:r>
            <a:r>
              <a:rPr lang="en">
                <a:solidFill>
                  <a:schemeClr val="dk1"/>
                </a:solidFill>
              </a:rPr>
              <a:t>generated </a:t>
            </a:r>
            <a:r>
              <a:rPr lang="en">
                <a:solidFill>
                  <a:schemeClr val="dk1"/>
                </a:solidFill>
              </a:rPr>
              <a:t>when we include more winter or summer temperature in the training set, and decrease while we add more autumn and spring time to the expanding window.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aac0c35f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aac0c35f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is problematic so we looked into time series linear model as an improvement. For predictors we used trend and season which are automatically generated by the tslm function in R. The prediction and fitted trend as shown in blue and red are now seasonal and close to the actual pattern. The MAE and RMSE scores are far lower comparing to linear regression.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aac0c35f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aac0c35f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applied </a:t>
            </a:r>
            <a:r>
              <a:rPr lang="en"/>
              <a:t>sliding and expanding window backtesting. The MAE and RMSE scores do not have seasonality like they did in linear regression. Up till this point, TSLM performs the best. </a:t>
            </a:r>
            <a:r>
              <a:rPr lang="en"/>
              <a:t>Now ruobing will introduce our work with exponential smoothing method.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d19492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d19492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experimented </a:t>
            </a:r>
            <a:r>
              <a:rPr lang="en"/>
              <a:t>with</a:t>
            </a:r>
            <a:r>
              <a:rPr lang="en"/>
              <a:t> Exponential Smoothing model to do the split validation. The ets function in R gives an ANA model, indicating an additive error model with seasonality. From the left plot, we could see that the predicted values are very close to actual values and it captures the data seasonality very well. Then we checked the </a:t>
            </a:r>
            <a:r>
              <a:rPr lang="en"/>
              <a:t>residuals</a:t>
            </a:r>
            <a:r>
              <a:rPr lang="en"/>
              <a:t>, from the right graphs we could see that the residuals are not significantly </a:t>
            </a:r>
            <a:r>
              <a:rPr lang="en"/>
              <a:t>different</a:t>
            </a:r>
            <a:r>
              <a:rPr lang="en"/>
              <a:t> from white noise. The MAE and RMSE of this Exponential Smoothing model is 0.27 and 0.34 respectively, which are both higher than that of TSLM.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d8bbd46e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d8bbd46e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our team. In the following presentation, we also present what we did.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d19492bb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d19492bb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run this Exponential Smoothing model with sliding and expanding window methods. Though expanding window has lower MAE and RMSE scores, these scores of two methods are very similar. Compared </a:t>
            </a:r>
            <a:r>
              <a:rPr lang="en"/>
              <a:t>with</a:t>
            </a:r>
            <a:r>
              <a:rPr lang="en"/>
              <a:t> expanding window, sliding window has much lower and stable AICc values across all the iterations. Thus, sliding window performs better. The MAE and RMSE scores of sliding window are on the top right corner and are still higher than that of TSLM.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d19492bb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d19492bb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experimented with SARIMA model. First, we ran auto.arima </a:t>
            </a:r>
            <a:r>
              <a:rPr lang="en"/>
              <a:t>function</a:t>
            </a:r>
            <a:r>
              <a:rPr lang="en"/>
              <a:t> and got the seasonal order of (0,1,1) . Then based on the eacf graph, we selected three arima order combinations as </a:t>
            </a:r>
            <a:r>
              <a:rPr lang="en"/>
              <a:t>shown</a:t>
            </a:r>
            <a:r>
              <a:rPr lang="en"/>
              <a:t> in the plot. We ran these four models to do the split validation. From the plot we could see that the predicted values from SARIMA(1,1,1)(0,1,1) model are closest to actual values.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d77dd4c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d77dd4c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check residuals of these four models. All these graphs are not significantly different from white noise. But the SARIMA(1,1,1)(0,1,1) model performs best, it only has one spike in the ACF plot. We then calculated the MAE and RMSE from this model and got 0.2 and 0.28 respectively. Up till now, this SARIMA(1,1,1)(0,1,1) performs best.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f88d790190404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f88d790190404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ruobing, so for </a:t>
            </a:r>
            <a:r>
              <a:rPr lang="en"/>
              <a:t>SARIMA models with cross validation, We tested 4 combinations of orders with both sliding and expanding window, and that makes us 8 models in total. Just like previously, the selection of orders comes from the order given by the auto.arima and eacf function. In other words, the order of (0,0,1)(0,1,1) was determined by the auto.arima function, and then we kept the orders of </a:t>
            </a:r>
            <a:r>
              <a:rPr lang="en"/>
              <a:t>the</a:t>
            </a:r>
            <a:r>
              <a:rPr lang="en"/>
              <a:t> seasonal part </a:t>
            </a:r>
            <a:r>
              <a:rPr lang="en"/>
              <a:t>constant</a:t>
            </a:r>
            <a:r>
              <a:rPr lang="en"/>
              <a:t>, while trying </a:t>
            </a:r>
            <a:r>
              <a:rPr lang="en"/>
              <a:t>different orders for the non-seasonal part, based on the result from the eacf function. Next we plotted the AICc scores against iteration numbers for all of the models. I divided the graph into two parts, one is for the models with expanding window and the other is for the ones with sliding window, since the range of AICc for models with expanding window are closer to each other and it’s the same situation for models with sliding window.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looking at the AICc scores, we can tell that in general, models with sliding window perform better. And on the right of the slide, among all models with sliding window, we can see the blue line -- which is the model with order (0,0,1)(0,1,1) generally is lower than the rest of the models, thus we determined that this model is the best out of the 8 </a:t>
            </a:r>
            <a:r>
              <a:rPr lang="en"/>
              <a:t>models, </a:t>
            </a:r>
            <a:r>
              <a:rPr lang="en"/>
              <a:t>its MAE is 0.4, and RMSE is 0.5, which are still higher than those of the sarima model</a:t>
            </a:r>
            <a:r>
              <a:rPr lang="en">
                <a:solidFill>
                  <a:schemeClr val="dk1"/>
                </a:solidFill>
              </a:rPr>
              <a:t>(1,1,1)(0,1,1) with split validation from the previous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283f7e4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283f7e4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covers all models we have, Next let’s summarize </a:t>
            </a:r>
            <a:r>
              <a:rPr lang="en"/>
              <a:t>our models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d3955e04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d3955e04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Recall that we </a:t>
            </a:r>
            <a:r>
              <a:rPr lang="en" sz="1200">
                <a:solidFill>
                  <a:schemeClr val="dk1"/>
                </a:solidFill>
              </a:rPr>
              <a:t>tried</a:t>
            </a:r>
            <a:r>
              <a:rPr lang="en" sz="1200">
                <a:solidFill>
                  <a:schemeClr val="dk1"/>
                </a:solidFill>
              </a:rPr>
              <a:t> four types of models, including </a:t>
            </a:r>
            <a:r>
              <a:rPr lang="en" sz="1200">
                <a:solidFill>
                  <a:schemeClr val="dk1"/>
                </a:solidFill>
              </a:rPr>
              <a:t>linear</a:t>
            </a:r>
            <a:r>
              <a:rPr lang="en" sz="1200">
                <a:solidFill>
                  <a:schemeClr val="dk1"/>
                </a:solidFill>
              </a:rPr>
              <a:t> regression, time series linear model, exponential smoothing, and sarima, with different methods of validation. And at each step, we have compared our newest model with the best model we’ve </a:t>
            </a:r>
            <a:r>
              <a:rPr lang="en" sz="1200">
                <a:solidFill>
                  <a:schemeClr val="dk1"/>
                </a:solidFill>
              </a:rPr>
              <a:t>tried</a:t>
            </a:r>
            <a:r>
              <a:rPr lang="en" sz="1200">
                <a:solidFill>
                  <a:schemeClr val="dk1"/>
                </a:solidFill>
              </a:rPr>
              <a:t> previously. On the slide we have the best models for each type with their accuracy scores, and by comparing them all together, we </a:t>
            </a:r>
            <a:r>
              <a:rPr lang="en" sz="1200">
                <a:solidFill>
                  <a:schemeClr val="dk1"/>
                </a:solidFill>
              </a:rPr>
              <a:t>found</a:t>
            </a:r>
            <a:r>
              <a:rPr lang="en" sz="1200">
                <a:solidFill>
                  <a:schemeClr val="dk1"/>
                </a:solidFill>
              </a:rPr>
              <a:t> that the SARIMA model (1,1,1)(0,1,1) gives us the best results. We selected this one as our final model to forecast future temperature.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d87afd3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d87afd3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on the next slide we have the forecasting temperatures for the next 12 months using our best model</a:t>
            </a:r>
            <a:endParaRPr/>
          </a:p>
          <a:p>
            <a:pPr indent="0" lvl="0" marL="0" rtl="0" algn="l">
              <a:spcBef>
                <a:spcPts val="0"/>
              </a:spcBef>
              <a:spcAft>
                <a:spcPts val="0"/>
              </a:spcAft>
              <a:buNone/>
            </a:pPr>
            <a:r>
              <a:rPr lang="en"/>
              <a:t>And next Teresa will go </a:t>
            </a:r>
            <a:r>
              <a:rPr lang="en"/>
              <a:t>through</a:t>
            </a:r>
            <a:r>
              <a:rPr lang="en"/>
              <a:t> our conclusion and future work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4283f7e4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4283f7e4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d87afd3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d87afd3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According to our prediction, in year 2016, the global temperature would have </a:t>
            </a:r>
            <a:r>
              <a:rPr b="1" lang="en" sz="1000">
                <a:solidFill>
                  <a:srgbClr val="4F87D3"/>
                </a:solidFill>
              </a:rPr>
              <a:t>raised 1.38°C between 1753 (the earliest record) and 2016.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In addition, the one-year </a:t>
            </a:r>
            <a:r>
              <a:rPr b="1" lang="en" sz="1000">
                <a:solidFill>
                  <a:srgbClr val="69ADA4"/>
                </a:solidFill>
              </a:rPr>
              <a:t>temperature raise from 2015 to 2016 is estimated to be 0.32°C.</a:t>
            </a:r>
            <a:r>
              <a:rPr lang="en" sz="1000">
                <a:solidFill>
                  <a:schemeClr val="dk1"/>
                </a:solidFill>
              </a:rPr>
              <a:t> Looking back at hindsight, 5 warmest years on record happened since 2015 according to </a:t>
            </a:r>
            <a:r>
              <a:rPr lang="en" sz="1000">
                <a:solidFill>
                  <a:srgbClr val="222222"/>
                </a:solidFill>
                <a:highlight>
                  <a:srgbClr val="FFFFFF"/>
                </a:highlight>
                <a:latin typeface="Roboto"/>
                <a:ea typeface="Roboto"/>
                <a:cs typeface="Roboto"/>
                <a:sym typeface="Roboto"/>
              </a:rPr>
              <a:t>Natural Resources Defense Council’s article in 2021.</a:t>
            </a:r>
            <a:r>
              <a:rPr lang="en" sz="200">
                <a:solidFill>
                  <a:schemeClr val="dk1"/>
                </a:solidFill>
              </a:rPr>
              <a:t>.</a:t>
            </a:r>
            <a:r>
              <a:rPr lang="en" sz="1000">
                <a:solidFill>
                  <a:schemeClr val="dk1"/>
                </a:solidFill>
              </a:rPr>
              <a:t> If such time series prediction raised attention on the warming trend, we could have taken better actions in climate protection. </a:t>
            </a:r>
            <a:endParaRPr sz="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597dc944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d597dc944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There are several ways we can improve our analysis. In the future we can find</a:t>
            </a:r>
            <a:r>
              <a:rPr lang="en" sz="1000">
                <a:solidFill>
                  <a:schemeClr val="dk1"/>
                </a:solidFill>
              </a:rPr>
              <a:t> daily data to conduct daily prediction, introduce other variables, use data after 2015 as hold out, and find more applications in extreme weather prediction, crop yield, etc. </a:t>
            </a:r>
            <a:endParaRPr sz="1000">
              <a:solidFill>
                <a:schemeClr val="dk1"/>
              </a:solidFill>
            </a:endParaRPr>
          </a:p>
          <a:p>
            <a:pPr indent="0" lvl="0" marL="0" rtl="0" algn="l">
              <a:spcBef>
                <a:spcPts val="0"/>
              </a:spcBef>
              <a:spcAft>
                <a:spcPts val="0"/>
              </a:spcAft>
              <a:buNone/>
            </a:pPr>
            <a:r>
              <a:rPr lang="en" sz="1000">
                <a:solidFill>
                  <a:schemeClr val="dk1"/>
                </a:solidFill>
              </a:rPr>
              <a:t>To summarize, in this project we used global temperature from previous year to forecast 2016 global temperature. The best model we created was SARIMA with order 110 and seasonal order 011 which gives the lowest MAE and RMSE scores. </a:t>
            </a: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c52fd7dc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c52fd7dc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 me introduce the business problem and our </a:t>
            </a:r>
            <a:r>
              <a:rPr lang="en"/>
              <a:t>workflow</a:t>
            </a: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d77dd4c6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d77dd4c6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That concludes our presentation. Thank you and now we will open the floor for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31825d4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31825d4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temperature at the Earth’s surface is one of the most important environmental factors. For this project, we aim to </a:t>
            </a:r>
            <a:r>
              <a:rPr lang="en">
                <a:solidFill>
                  <a:schemeClr val="dk1"/>
                </a:solidFill>
              </a:rPr>
              <a:t>predict</a:t>
            </a:r>
            <a:r>
              <a:rPr lang="en">
                <a:solidFill>
                  <a:schemeClr val="dk1"/>
                </a:solidFill>
              </a:rPr>
              <a:t> the monthly global earth surface temperature in the following 12 months. Using the predicted data, we could make</a:t>
            </a:r>
            <a:r>
              <a:rPr lang="en"/>
              <a:t> dependable forecasts underlie the foundation of sound environmental policies. For instance, the business use cases can be detecting </a:t>
            </a:r>
            <a:r>
              <a:rPr lang="en"/>
              <a:t>anomalies</a:t>
            </a:r>
            <a:r>
              <a:rPr lang="en"/>
              <a:t> of global carbon cycle, </a:t>
            </a:r>
            <a:r>
              <a:rPr lang="en"/>
              <a:t>controlling the rate of soil respiration, </a:t>
            </a:r>
            <a:r>
              <a:rPr lang="en"/>
              <a:t>and improving other eco-</a:t>
            </a:r>
            <a:r>
              <a:rPr lang="en"/>
              <a:t>environmental</a:t>
            </a:r>
            <a:r>
              <a:rPr lang="en"/>
              <a:t> models.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98a7dab8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98a7dab8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our basic approaches: First, we explored the given dataset and extracted the useful information. By the initial plots, we </a:t>
            </a:r>
            <a:r>
              <a:rPr lang="en">
                <a:solidFill>
                  <a:schemeClr val="dk1"/>
                </a:solidFill>
              </a:rPr>
              <a:t>found</a:t>
            </a:r>
            <a:r>
              <a:rPr lang="en">
                <a:solidFill>
                  <a:schemeClr val="dk1"/>
                </a:solidFill>
              </a:rPr>
              <a:t> our data are pretty neat</a:t>
            </a:r>
            <a:r>
              <a:rPr lang="en">
                <a:solidFill>
                  <a:schemeClr val="dk1"/>
                </a:solidFill>
              </a:rPr>
              <a:t>. Then, we used several time-series models which comprises a deterministic trend plus random residuals. We applied three models: the </a:t>
            </a:r>
            <a:r>
              <a:rPr lang="en">
                <a:solidFill>
                  <a:schemeClr val="dk1"/>
                </a:solidFill>
              </a:rPr>
              <a:t>linear model, </a:t>
            </a:r>
            <a:r>
              <a:rPr lang="en">
                <a:solidFill>
                  <a:schemeClr val="dk1"/>
                </a:solidFill>
              </a:rPr>
              <a:t>ETS model, and the </a:t>
            </a:r>
            <a:r>
              <a:rPr lang="en">
                <a:solidFill>
                  <a:schemeClr val="dk1"/>
                </a:solidFill>
              </a:rPr>
              <a:t>ARIMA process. After comparing their outcomes, we used the evaluation metrics, RMSE and AICc score, and finalize the one we would like to apply based on those metrics.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08f58475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08f58475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let me go through our process in detail. First, our data.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31825d46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31825d46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the collection process, </a:t>
            </a:r>
            <a:r>
              <a:rPr lang="en" sz="1050">
                <a:solidFill>
                  <a:schemeClr val="dk1"/>
                </a:solidFill>
                <a:highlight>
                  <a:srgbClr val="FFFFFF"/>
                </a:highlight>
              </a:rPr>
              <a:t>we</a:t>
            </a:r>
            <a:r>
              <a:rPr lang="en" sz="1050">
                <a:solidFill>
                  <a:schemeClr val="dk1"/>
                </a:solidFill>
                <a:highlight>
                  <a:srgbClr val="FFFFFF"/>
                </a:highlight>
              </a:rPr>
              <a:t> have the data repackaged by the Berkeley Earth. </a:t>
            </a:r>
            <a:r>
              <a:rPr lang="en"/>
              <a:t>We only select one column as the major target input for this project, which is the global average land temperature in celsius. After dropping the missing values, we used the different period of data when applying different validation methods, which will be explained in detail in the following part.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98a7dab8f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98a7dab8f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From these two plots above, we can see that the data has a </a:t>
            </a:r>
            <a:r>
              <a:rPr lang="en"/>
              <a:t>slightly</a:t>
            </a:r>
            <a:r>
              <a:rPr lang="en"/>
              <a:t> positive trend and a 12-month seasonality. We can also verify this by the spectral analysis, specifically, using the periodogram to identify the dominant periods (or frequencies). Here, </a:t>
            </a:r>
            <a:r>
              <a:rPr lang="en">
                <a:solidFill>
                  <a:schemeClr val="dk1"/>
                </a:solidFill>
              </a:rPr>
              <a:t>f = 0.083, which corresponds to a period of 1/0.083 = 12 month.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u="sng">
                <a:solidFill>
                  <a:srgbClr val="1A9CC3"/>
                </a:solidFill>
                <a:hlinkClick r:id="rId2">
                  <a:extLst>
                    <a:ext uri="{A12FA001-AC4F-418D-AE19-62706E023703}">
                      <ahyp:hlinkClr val="tx"/>
                    </a:ext>
                  </a:extLst>
                </a:hlinkClick>
              </a:rPr>
              <a:t>https://core.ac.uk/download/pdf/55711665.pdf</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u="sng">
                <a:solidFill>
                  <a:srgbClr val="1A9CC3"/>
                </a:solidFill>
                <a:hlinkClick r:id="rId3">
                  <a:extLst>
                    <a:ext uri="{A12FA001-AC4F-418D-AE19-62706E023703}">
                      <ahyp:hlinkClr val="tx"/>
                    </a:ext>
                  </a:extLst>
                </a:hlinkClick>
              </a:rPr>
              <a:t>https://www.kaggle.com/sohelranaccselab/global-climate-change?select=GlobalTemperatures.csv</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98a7dab8f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98a7dab8f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According to the KPSS result, the p-value of the data is 0.1, greater than 0.05. Thus, we cannot reject</a:t>
            </a:r>
            <a:r>
              <a:rPr lang="en" sz="1050">
                <a:solidFill>
                  <a:srgbClr val="333333"/>
                </a:solidFill>
                <a:highlight>
                  <a:srgbClr val="FFFFFF"/>
                </a:highlight>
              </a:rPr>
              <a:t> the null hypothesis </a:t>
            </a:r>
            <a:r>
              <a:rPr lang="en" sz="1050">
                <a:solidFill>
                  <a:srgbClr val="333333"/>
                </a:solidFill>
                <a:highlight>
                  <a:srgbClr val="FFFFFF"/>
                </a:highlight>
              </a:rPr>
              <a:t>which means that our data can be concluded as stationary.</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Also the boxcox transformation is necessary for our dataset. The curve is a little bit </a:t>
            </a:r>
            <a:r>
              <a:rPr lang="en" sz="1050">
                <a:solidFill>
                  <a:srgbClr val="333333"/>
                </a:solidFill>
                <a:highlight>
                  <a:srgbClr val="FFFFFF"/>
                </a:highlight>
              </a:rPr>
              <a:t>concave</a:t>
            </a:r>
            <a:r>
              <a:rPr lang="en" sz="1050">
                <a:solidFill>
                  <a:srgbClr val="333333"/>
                </a:solidFill>
                <a:highlight>
                  <a:srgbClr val="FFFFFF"/>
                </a:highlight>
              </a:rPr>
              <a:t> down when displaying the lambda, which shows changing </a:t>
            </a:r>
            <a:r>
              <a:rPr lang="en" sz="1050">
                <a:solidFill>
                  <a:srgbClr val="333333"/>
                </a:solidFill>
                <a:highlight>
                  <a:srgbClr val="FFFFFF"/>
                </a:highlight>
              </a:rPr>
              <a:t>variation</a:t>
            </a:r>
            <a:r>
              <a:rPr lang="en" sz="1050">
                <a:solidFill>
                  <a:srgbClr val="333333"/>
                </a:solidFill>
                <a:highlight>
                  <a:srgbClr val="FFFFFF"/>
                </a:highlight>
              </a:rPr>
              <a:t> as the level of the series increases. Thus, we need the Box-Cox transformation to stabilize the variance.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2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4"/>
            <a:ext cx="2057400" cy="2739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9.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25.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1.jpg"/><Relationship Id="rId7"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25.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45.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0" l="891" r="28908" t="0"/>
          <a:stretch/>
        </p:blipFill>
        <p:spPr>
          <a:xfrm>
            <a:off x="2724700" y="0"/>
            <a:ext cx="6419300" cy="5143500"/>
          </a:xfrm>
          <a:prstGeom prst="rect">
            <a:avLst/>
          </a:prstGeom>
          <a:noFill/>
          <a:ln>
            <a:noFill/>
          </a:ln>
        </p:spPr>
      </p:pic>
      <p:sp>
        <p:nvSpPr>
          <p:cNvPr id="60" name="Google Shape;60;p14"/>
          <p:cNvSpPr/>
          <p:nvPr/>
        </p:nvSpPr>
        <p:spPr>
          <a:xfrm>
            <a:off x="459250" y="1183825"/>
            <a:ext cx="6031500" cy="2408400"/>
          </a:xfrm>
          <a:prstGeom prst="rect">
            <a:avLst/>
          </a:prstGeom>
          <a:solidFill>
            <a:schemeClr val="accent3"/>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ctrTitle"/>
          </p:nvPr>
        </p:nvSpPr>
        <p:spPr>
          <a:xfrm>
            <a:off x="609600" y="1306400"/>
            <a:ext cx="5809500" cy="216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3000">
                <a:solidFill>
                  <a:schemeClr val="lt1"/>
                </a:solidFill>
              </a:rPr>
              <a:t>Global Temperature Prediction</a:t>
            </a:r>
            <a:endParaRPr b="1" sz="3000">
              <a:solidFill>
                <a:schemeClr val="lt1"/>
              </a:solidFill>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lt1"/>
              </a:solidFill>
            </a:endParaRPr>
          </a:p>
          <a:p>
            <a:pPr indent="0" lvl="0" marL="0" rtl="0" algn="l">
              <a:lnSpc>
                <a:spcPct val="150000"/>
              </a:lnSpc>
              <a:spcBef>
                <a:spcPts val="0"/>
              </a:spcBef>
              <a:spcAft>
                <a:spcPts val="0"/>
              </a:spcAft>
              <a:buClr>
                <a:schemeClr val="dk1"/>
              </a:buClr>
              <a:buSzPts val="1100"/>
              <a:buFont typeface="Arial"/>
              <a:buNone/>
            </a:pPr>
            <a:r>
              <a:rPr b="1" lang="en" sz="1300">
                <a:solidFill>
                  <a:schemeClr val="lt1"/>
                </a:solidFill>
              </a:rPr>
              <a:t>Team 5: </a:t>
            </a:r>
            <a:r>
              <a:rPr lang="en" sz="1300">
                <a:solidFill>
                  <a:schemeClr val="lt1"/>
                </a:solidFill>
              </a:rPr>
              <a:t>Xiaochun (Beca) Wang, Jianghong (Nimo) Man, Ruobing Xue, Zimeng (Teresa) Wang</a:t>
            </a:r>
            <a:endParaRPr sz="1300" u="sng">
              <a:solidFill>
                <a:schemeClr val="lt1"/>
              </a:solidFill>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rPr>
              <a:t>June 1, 2021</a:t>
            </a:r>
            <a:endParaRPr b="1" sz="2900">
              <a:solidFill>
                <a:schemeClr val="lt1"/>
              </a:solidFill>
            </a:endParaRPr>
          </a:p>
        </p:txBody>
      </p:sp>
      <p:pic>
        <p:nvPicPr>
          <p:cNvPr id="62" name="Google Shape;62;p14"/>
          <p:cNvPicPr preferRelativeResize="0"/>
          <p:nvPr/>
        </p:nvPicPr>
        <p:blipFill rotWithShape="1">
          <a:blip r:embed="rId4">
            <a:alphaModFix/>
          </a:blip>
          <a:srcRect b="0" l="0" r="83357" t="0"/>
          <a:stretch/>
        </p:blipFill>
        <p:spPr>
          <a:xfrm>
            <a:off x="152400" y="4411425"/>
            <a:ext cx="457200" cy="579664"/>
          </a:xfrm>
          <a:prstGeom prst="rect">
            <a:avLst/>
          </a:prstGeom>
          <a:noFill/>
          <a:ln>
            <a:noFill/>
          </a:ln>
        </p:spPr>
      </p:pic>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Data Overview: Monthly Global Temperature Flow</a:t>
            </a:r>
            <a:endParaRPr b="1" sz="2710"/>
          </a:p>
        </p:txBody>
      </p:sp>
      <p:graphicFrame>
        <p:nvGraphicFramePr>
          <p:cNvPr id="212" name="Google Shape;212;p23"/>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213" name="Google Shape;213;p23"/>
          <p:cNvPicPr preferRelativeResize="0"/>
          <p:nvPr/>
        </p:nvPicPr>
        <p:blipFill>
          <a:blip r:embed="rId3">
            <a:alphaModFix/>
          </a:blip>
          <a:stretch>
            <a:fillRect/>
          </a:stretch>
        </p:blipFill>
        <p:spPr>
          <a:xfrm>
            <a:off x="311700" y="1352725"/>
            <a:ext cx="6311774" cy="3120525"/>
          </a:xfrm>
          <a:prstGeom prst="rect">
            <a:avLst/>
          </a:prstGeom>
          <a:noFill/>
          <a:ln>
            <a:noFill/>
          </a:ln>
        </p:spPr>
      </p:pic>
      <p:pic>
        <p:nvPicPr>
          <p:cNvPr id="214" name="Google Shape;214;p23"/>
          <p:cNvPicPr preferRelativeResize="0"/>
          <p:nvPr/>
        </p:nvPicPr>
        <p:blipFill>
          <a:blip r:embed="rId4">
            <a:alphaModFix/>
          </a:blip>
          <a:stretch>
            <a:fillRect/>
          </a:stretch>
        </p:blipFill>
        <p:spPr>
          <a:xfrm>
            <a:off x="712775" y="963900"/>
            <a:ext cx="1298785" cy="572700"/>
          </a:xfrm>
          <a:prstGeom prst="rect">
            <a:avLst/>
          </a:prstGeom>
          <a:noFill/>
          <a:ln>
            <a:noFill/>
          </a:ln>
        </p:spPr>
      </p:pic>
      <p:pic>
        <p:nvPicPr>
          <p:cNvPr id="215" name="Google Shape;215;p23"/>
          <p:cNvPicPr preferRelativeResize="0"/>
          <p:nvPr/>
        </p:nvPicPr>
        <p:blipFill>
          <a:blip r:embed="rId5">
            <a:alphaModFix/>
          </a:blip>
          <a:stretch>
            <a:fillRect/>
          </a:stretch>
        </p:blipFill>
        <p:spPr>
          <a:xfrm>
            <a:off x="7661400" y="1862875"/>
            <a:ext cx="272660" cy="140225"/>
          </a:xfrm>
          <a:prstGeom prst="rect">
            <a:avLst/>
          </a:prstGeom>
          <a:noFill/>
          <a:ln>
            <a:noFill/>
          </a:ln>
        </p:spPr>
      </p:pic>
      <p:pic>
        <p:nvPicPr>
          <p:cNvPr id="216" name="Google Shape;216;p23"/>
          <p:cNvPicPr preferRelativeResize="0"/>
          <p:nvPr/>
        </p:nvPicPr>
        <p:blipFill>
          <a:blip r:embed="rId6">
            <a:alphaModFix/>
          </a:blip>
          <a:stretch>
            <a:fillRect/>
          </a:stretch>
        </p:blipFill>
        <p:spPr>
          <a:xfrm>
            <a:off x="5127753" y="1619713"/>
            <a:ext cx="4016250" cy="2472475"/>
          </a:xfrm>
          <a:prstGeom prst="rect">
            <a:avLst/>
          </a:prstGeom>
          <a:noFill/>
          <a:ln>
            <a:noFill/>
          </a:ln>
        </p:spPr>
      </p:pic>
      <p:sp>
        <p:nvSpPr>
          <p:cNvPr id="217" name="Google Shape;217;p23"/>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3">
            <a:alphaModFix/>
          </a:blip>
          <a:srcRect b="8113" l="0" r="14368" t="0"/>
          <a:stretch/>
        </p:blipFill>
        <p:spPr>
          <a:xfrm>
            <a:off x="0" y="261450"/>
            <a:ext cx="5849948" cy="4177874"/>
          </a:xfrm>
          <a:prstGeom prst="rect">
            <a:avLst/>
          </a:prstGeom>
          <a:noFill/>
          <a:ln>
            <a:noFill/>
          </a:ln>
        </p:spPr>
      </p:pic>
      <p:sp>
        <p:nvSpPr>
          <p:cNvPr id="223" name="Google Shape;223;p24">
            <a:hlinkClick/>
          </p:cNvPr>
          <p:cNvSpPr/>
          <p:nvPr/>
        </p:nvSpPr>
        <p:spPr>
          <a:xfrm>
            <a:off x="4482925" y="1673275"/>
            <a:ext cx="3719700" cy="1648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Predictive Analysis</a:t>
            </a:r>
            <a:endParaRPr/>
          </a:p>
        </p:txBody>
      </p:sp>
      <p:graphicFrame>
        <p:nvGraphicFramePr>
          <p:cNvPr id="224" name="Google Shape;224;p24"/>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 Analysis</a:t>
                      </a:r>
                      <a:endParaRPr b="1" sz="1100">
                        <a:solidFill>
                          <a:schemeClr val="accent3"/>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225" name="Google Shape;225;p24"/>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aphicFrame>
        <p:nvGraphicFramePr>
          <p:cNvPr id="230" name="Google Shape;230;p25"/>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grpSp>
        <p:nvGrpSpPr>
          <p:cNvPr id="231" name="Google Shape;231;p25"/>
          <p:cNvGrpSpPr/>
          <p:nvPr/>
        </p:nvGrpSpPr>
        <p:grpSpPr>
          <a:xfrm>
            <a:off x="563825" y="1681173"/>
            <a:ext cx="1687500" cy="1369277"/>
            <a:chOff x="259025" y="1681173"/>
            <a:chExt cx="1687500" cy="1369277"/>
          </a:xfrm>
        </p:grpSpPr>
        <p:sp>
          <p:nvSpPr>
            <p:cNvPr id="232" name="Google Shape;232;p25"/>
            <p:cNvSpPr txBox="1"/>
            <p:nvPr/>
          </p:nvSpPr>
          <p:spPr>
            <a:xfrm>
              <a:off x="259025" y="2712050"/>
              <a:ext cx="16875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Linear Regression</a:t>
              </a:r>
              <a:endParaRPr b="1" sz="2000">
                <a:solidFill>
                  <a:srgbClr val="666666"/>
                </a:solidFill>
                <a:latin typeface="Ubuntu"/>
                <a:ea typeface="Ubuntu"/>
                <a:cs typeface="Ubuntu"/>
                <a:sym typeface="Ubuntu"/>
              </a:endParaRPr>
            </a:p>
          </p:txBody>
        </p:sp>
        <p:sp>
          <p:nvSpPr>
            <p:cNvPr id="233" name="Google Shape;233;p25"/>
            <p:cNvSpPr/>
            <p:nvPr/>
          </p:nvSpPr>
          <p:spPr>
            <a:xfrm rot="1092430">
              <a:off x="610864" y="1819706"/>
              <a:ext cx="978385" cy="572535"/>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942300"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1</a:t>
              </a:r>
              <a:endParaRPr b="1" sz="2400">
                <a:solidFill>
                  <a:schemeClr val="lt1"/>
                </a:solidFill>
              </a:endParaRPr>
            </a:p>
          </p:txBody>
        </p:sp>
      </p:grpSp>
      <p:grpSp>
        <p:nvGrpSpPr>
          <p:cNvPr id="235" name="Google Shape;235;p25"/>
          <p:cNvGrpSpPr/>
          <p:nvPr/>
        </p:nvGrpSpPr>
        <p:grpSpPr>
          <a:xfrm>
            <a:off x="2285900" y="1682223"/>
            <a:ext cx="2277000" cy="1368221"/>
            <a:chOff x="1731042" y="1682223"/>
            <a:chExt cx="2277000" cy="1368221"/>
          </a:xfrm>
        </p:grpSpPr>
        <p:sp>
          <p:nvSpPr>
            <p:cNvPr id="236" name="Google Shape;236;p25"/>
            <p:cNvSpPr txBox="1"/>
            <p:nvPr/>
          </p:nvSpPr>
          <p:spPr>
            <a:xfrm>
              <a:off x="1731042" y="2712044"/>
              <a:ext cx="2277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Time Series Linear Model</a:t>
              </a:r>
              <a:endParaRPr b="1" sz="2000">
                <a:solidFill>
                  <a:srgbClr val="666666"/>
                </a:solidFill>
                <a:latin typeface="Ubuntu"/>
                <a:ea typeface="Ubuntu"/>
                <a:cs typeface="Ubuntu"/>
                <a:sym typeface="Ubuntu"/>
              </a:endParaRPr>
            </a:p>
          </p:txBody>
        </p:sp>
        <p:sp>
          <p:nvSpPr>
            <p:cNvPr id="237" name="Google Shape;237;p25"/>
            <p:cNvSpPr/>
            <p:nvPr/>
          </p:nvSpPr>
          <p:spPr>
            <a:xfrm rot="-1083432">
              <a:off x="2380295" y="1819750"/>
              <a:ext cx="978493" cy="5724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nvSpPr>
          <p:spPr>
            <a:xfrm>
              <a:off x="2727342"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2</a:t>
              </a:r>
              <a:endParaRPr sz="2400">
                <a:solidFill>
                  <a:schemeClr val="lt1"/>
                </a:solidFill>
              </a:endParaRPr>
            </a:p>
          </p:txBody>
        </p:sp>
      </p:grpSp>
      <p:grpSp>
        <p:nvGrpSpPr>
          <p:cNvPr id="239" name="Google Shape;239;p25"/>
          <p:cNvGrpSpPr/>
          <p:nvPr/>
        </p:nvGrpSpPr>
        <p:grpSpPr>
          <a:xfrm>
            <a:off x="6924050" y="1682223"/>
            <a:ext cx="1754100" cy="1368227"/>
            <a:chOff x="6543050" y="1682223"/>
            <a:chExt cx="1754100" cy="1368227"/>
          </a:xfrm>
        </p:grpSpPr>
        <p:sp>
          <p:nvSpPr>
            <p:cNvPr id="240" name="Google Shape;240;p25"/>
            <p:cNvSpPr txBox="1"/>
            <p:nvPr/>
          </p:nvSpPr>
          <p:spPr>
            <a:xfrm>
              <a:off x="6543050" y="2712050"/>
              <a:ext cx="17541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Seasonal ARIMA</a:t>
              </a:r>
              <a:endParaRPr b="1" sz="2000">
                <a:solidFill>
                  <a:srgbClr val="666666"/>
                </a:solidFill>
                <a:latin typeface="Ubuntu"/>
                <a:ea typeface="Ubuntu"/>
                <a:cs typeface="Ubuntu"/>
                <a:sym typeface="Ubuntu"/>
              </a:endParaRPr>
            </a:p>
          </p:txBody>
        </p:sp>
        <p:sp>
          <p:nvSpPr>
            <p:cNvPr id="241" name="Google Shape;241;p25"/>
            <p:cNvSpPr/>
            <p:nvPr/>
          </p:nvSpPr>
          <p:spPr>
            <a:xfrm rot="-1083432">
              <a:off x="6915939" y="1819750"/>
              <a:ext cx="978493" cy="57244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nvSpPr>
          <p:spPr>
            <a:xfrm>
              <a:off x="7259563"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4</a:t>
              </a:r>
              <a:endParaRPr sz="2400">
                <a:solidFill>
                  <a:schemeClr val="lt1"/>
                </a:solidFill>
              </a:endParaRPr>
            </a:p>
          </p:txBody>
        </p:sp>
      </p:grpSp>
      <p:grpSp>
        <p:nvGrpSpPr>
          <p:cNvPr id="243" name="Google Shape;243;p25"/>
          <p:cNvGrpSpPr/>
          <p:nvPr/>
        </p:nvGrpSpPr>
        <p:grpSpPr>
          <a:xfrm>
            <a:off x="4292675" y="1681173"/>
            <a:ext cx="2673000" cy="1369270"/>
            <a:chOff x="3814758" y="1681173"/>
            <a:chExt cx="2673000" cy="1369270"/>
          </a:xfrm>
        </p:grpSpPr>
        <p:sp>
          <p:nvSpPr>
            <p:cNvPr id="244" name="Google Shape;244;p25"/>
            <p:cNvSpPr txBox="1"/>
            <p:nvPr/>
          </p:nvSpPr>
          <p:spPr>
            <a:xfrm>
              <a:off x="3814758" y="2712044"/>
              <a:ext cx="2673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Exponential Smoothing</a:t>
              </a:r>
              <a:endParaRPr b="1" sz="2000">
                <a:solidFill>
                  <a:srgbClr val="666666"/>
                </a:solidFill>
                <a:latin typeface="Ubuntu"/>
                <a:ea typeface="Ubuntu"/>
                <a:cs typeface="Ubuntu"/>
                <a:sym typeface="Ubuntu"/>
              </a:endParaRPr>
            </a:p>
          </p:txBody>
        </p:sp>
        <p:sp>
          <p:nvSpPr>
            <p:cNvPr id="245" name="Google Shape;245;p25"/>
            <p:cNvSpPr/>
            <p:nvPr/>
          </p:nvSpPr>
          <p:spPr>
            <a:xfrm rot="1092430">
              <a:off x="4662066" y="1819706"/>
              <a:ext cx="978385" cy="572535"/>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nvSpPr>
          <p:spPr>
            <a:xfrm>
              <a:off x="5009058"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3</a:t>
              </a:r>
              <a:endParaRPr b="1" sz="2400">
                <a:solidFill>
                  <a:schemeClr val="lt1"/>
                </a:solidFill>
              </a:endParaRPr>
            </a:p>
          </p:txBody>
        </p:sp>
      </p:grpSp>
      <p:sp>
        <p:nvSpPr>
          <p:cNvPr id="247" name="Google Shape;247;p25"/>
          <p:cNvSpPr txBox="1"/>
          <p:nvPr>
            <p:ph idx="4294967295" type="ctr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10"/>
              <a:t>Models Explored</a:t>
            </a:r>
            <a:endParaRPr b="1" sz="2710"/>
          </a:p>
        </p:txBody>
      </p:sp>
      <p:sp>
        <p:nvSpPr>
          <p:cNvPr id="248" name="Google Shape;248;p25"/>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p:nvPr/>
        </p:nvSpPr>
        <p:spPr>
          <a:xfrm>
            <a:off x="1451058" y="1803624"/>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1451058" y="3403820"/>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1451058" y="2256844"/>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1451058" y="3857040"/>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1451058" y="4294302"/>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1451058" y="1194024"/>
            <a:ext cx="7068000" cy="152100"/>
          </a:xfrm>
          <a:prstGeom prst="rect">
            <a:avLst/>
          </a:prstGeom>
          <a:solidFill>
            <a:srgbClr val="A2A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1351925" y="4462555"/>
            <a:ext cx="76029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a:t>
            </a:r>
            <a:r>
              <a:rPr lang="en" sz="1100">
                <a:solidFill>
                  <a:schemeClr val="dk1"/>
                </a:solidFill>
              </a:rPr>
              <a:t>2000/1</a:t>
            </a:r>
            <a:r>
              <a:rPr lang="en" sz="1100">
                <a:solidFill>
                  <a:schemeClr val="dk1"/>
                </a:solidFill>
              </a:rPr>
              <a:t>   	         	         2012/12</a:t>
            </a:r>
            <a:endParaRPr/>
          </a:p>
        </p:txBody>
      </p:sp>
      <p:cxnSp>
        <p:nvCxnSpPr>
          <p:cNvPr id="260" name="Google Shape;260;p26"/>
          <p:cNvCxnSpPr>
            <a:stCxn id="261" idx="1"/>
          </p:cNvCxnSpPr>
          <p:nvPr/>
        </p:nvCxnSpPr>
        <p:spPr>
          <a:xfrm>
            <a:off x="6407375" y="1270075"/>
            <a:ext cx="0" cy="3118200"/>
          </a:xfrm>
          <a:prstGeom prst="straightConnector1">
            <a:avLst/>
          </a:prstGeom>
          <a:noFill/>
          <a:ln cap="flat" cmpd="sng" w="9525">
            <a:solidFill>
              <a:srgbClr val="FF0000"/>
            </a:solidFill>
            <a:prstDash val="dash"/>
            <a:round/>
            <a:headEnd len="med" w="med" type="none"/>
            <a:tailEnd len="med" w="med" type="none"/>
          </a:ln>
        </p:spPr>
      </p:cxnSp>
      <p:cxnSp>
        <p:nvCxnSpPr>
          <p:cNvPr id="262" name="Google Shape;262;p26"/>
          <p:cNvCxnSpPr/>
          <p:nvPr/>
        </p:nvCxnSpPr>
        <p:spPr>
          <a:xfrm>
            <a:off x="8026400" y="1303163"/>
            <a:ext cx="0" cy="3118200"/>
          </a:xfrm>
          <a:prstGeom prst="straightConnector1">
            <a:avLst/>
          </a:prstGeom>
          <a:noFill/>
          <a:ln cap="flat" cmpd="sng" w="9525">
            <a:solidFill>
              <a:srgbClr val="FF0000"/>
            </a:solidFill>
            <a:prstDash val="dash"/>
            <a:round/>
            <a:headEnd len="med" w="med" type="none"/>
            <a:tailEnd len="med" w="med" type="none"/>
          </a:ln>
        </p:spPr>
      </p:cxnSp>
      <p:cxnSp>
        <p:nvCxnSpPr>
          <p:cNvPr id="263" name="Google Shape;263;p26"/>
          <p:cNvCxnSpPr/>
          <p:nvPr/>
        </p:nvCxnSpPr>
        <p:spPr>
          <a:xfrm>
            <a:off x="3741700" y="2337025"/>
            <a:ext cx="0" cy="1605900"/>
          </a:xfrm>
          <a:prstGeom prst="straightConnector1">
            <a:avLst/>
          </a:prstGeom>
          <a:noFill/>
          <a:ln cap="flat" cmpd="sng" w="9525">
            <a:solidFill>
              <a:srgbClr val="FF0000"/>
            </a:solidFill>
            <a:prstDash val="dash"/>
            <a:round/>
            <a:headEnd len="med" w="med" type="none"/>
            <a:tailEnd len="med" w="med" type="none"/>
          </a:ln>
        </p:spPr>
      </p:cxnSp>
      <p:cxnSp>
        <p:nvCxnSpPr>
          <p:cNvPr id="264" name="Google Shape;264;p26"/>
          <p:cNvCxnSpPr/>
          <p:nvPr/>
        </p:nvCxnSpPr>
        <p:spPr>
          <a:xfrm>
            <a:off x="3570425" y="1882763"/>
            <a:ext cx="0" cy="1605900"/>
          </a:xfrm>
          <a:prstGeom prst="straightConnector1">
            <a:avLst/>
          </a:prstGeom>
          <a:noFill/>
          <a:ln cap="flat" cmpd="sng" w="9525">
            <a:solidFill>
              <a:srgbClr val="FF0000"/>
            </a:solidFill>
            <a:prstDash val="dash"/>
            <a:round/>
            <a:headEnd len="med" w="med" type="none"/>
            <a:tailEnd len="med" w="med" type="none"/>
          </a:ln>
        </p:spPr>
      </p:cxnSp>
      <p:graphicFrame>
        <p:nvGraphicFramePr>
          <p:cNvPr id="265" name="Google Shape;265;p26"/>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266" name="Google Shape;266;p26"/>
          <p:cNvSpPr/>
          <p:nvPr/>
        </p:nvSpPr>
        <p:spPr>
          <a:xfrm>
            <a:off x="1351925" y="1976578"/>
            <a:ext cx="76029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1912/12     1915/12							</a:t>
            </a:r>
            <a:endParaRPr/>
          </a:p>
        </p:txBody>
      </p:sp>
      <p:sp>
        <p:nvSpPr>
          <p:cNvPr id="267" name="Google Shape;267;p26"/>
          <p:cNvSpPr/>
          <p:nvPr/>
        </p:nvSpPr>
        <p:spPr>
          <a:xfrm>
            <a:off x="1459657" y="1803624"/>
            <a:ext cx="1613700" cy="15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68" name="Google Shape;268;p26"/>
          <p:cNvSpPr/>
          <p:nvPr/>
        </p:nvSpPr>
        <p:spPr>
          <a:xfrm>
            <a:off x="3073407" y="1803624"/>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69" name="Google Shape;269;p26"/>
          <p:cNvSpPr/>
          <p:nvPr/>
        </p:nvSpPr>
        <p:spPr>
          <a:xfrm>
            <a:off x="1459650" y="2256850"/>
            <a:ext cx="1788000" cy="15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70" name="Google Shape;270;p26"/>
          <p:cNvSpPr/>
          <p:nvPr/>
        </p:nvSpPr>
        <p:spPr>
          <a:xfrm>
            <a:off x="3247703" y="2256844"/>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71" name="Google Shape;271;p26"/>
          <p:cNvSpPr/>
          <p:nvPr/>
        </p:nvSpPr>
        <p:spPr>
          <a:xfrm>
            <a:off x="1351925" y="2425093"/>
            <a:ext cx="7602900" cy="2481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100">
                <a:solidFill>
                  <a:schemeClr val="dk1"/>
                </a:solidFill>
              </a:rPr>
              <a:t>		   1913/1     1916/1							</a:t>
            </a:r>
            <a:endParaRPr sz="1100">
              <a:solidFill>
                <a:schemeClr val="dk1"/>
              </a:solidFill>
            </a:endParaRPr>
          </a:p>
        </p:txBody>
      </p:sp>
      <p:sp>
        <p:nvSpPr>
          <p:cNvPr id="272" name="Google Shape;272;p26"/>
          <p:cNvSpPr/>
          <p:nvPr/>
        </p:nvSpPr>
        <p:spPr>
          <a:xfrm>
            <a:off x="1451058" y="2694106"/>
            <a:ext cx="70680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8021289" y="2694106"/>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74" name="Google Shape;274;p26"/>
          <p:cNvSpPr/>
          <p:nvPr/>
        </p:nvSpPr>
        <p:spPr>
          <a:xfrm>
            <a:off x="1351925" y="2862355"/>
            <a:ext cx="76029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a:t>
            </a:r>
            <a:r>
              <a:rPr lang="en" sz="1100">
                <a:solidFill>
                  <a:schemeClr val="dk1"/>
                </a:solidFill>
              </a:rPr>
              <a:t>	         </a:t>
            </a:r>
            <a:r>
              <a:rPr lang="en" sz="1100">
                <a:solidFill>
                  <a:schemeClr val="dk1"/>
                </a:solidFill>
              </a:rPr>
              <a:t>2012/12</a:t>
            </a:r>
            <a:endParaRPr/>
          </a:p>
        </p:txBody>
      </p:sp>
      <p:sp>
        <p:nvSpPr>
          <p:cNvPr id="275" name="Google Shape;275;p26"/>
          <p:cNvSpPr/>
          <p:nvPr/>
        </p:nvSpPr>
        <p:spPr>
          <a:xfrm>
            <a:off x="1351925" y="3576774"/>
            <a:ext cx="7602900" cy="2481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100">
                <a:solidFill>
                  <a:schemeClr val="dk1"/>
                </a:solidFill>
              </a:rPr>
              <a:t>	       </a:t>
            </a:r>
            <a:r>
              <a:rPr lang="en" sz="1100">
                <a:solidFill>
                  <a:schemeClr val="dk1"/>
                </a:solidFill>
              </a:rPr>
              <a:t>1912/12    1915/12</a:t>
            </a:r>
            <a:endParaRPr/>
          </a:p>
        </p:txBody>
      </p:sp>
      <p:sp>
        <p:nvSpPr>
          <p:cNvPr id="276" name="Google Shape;276;p26"/>
          <p:cNvSpPr/>
          <p:nvPr/>
        </p:nvSpPr>
        <p:spPr>
          <a:xfrm>
            <a:off x="1459657" y="3403820"/>
            <a:ext cx="1613700" cy="152100"/>
          </a:xfrm>
          <a:prstGeom prst="rect">
            <a:avLst/>
          </a:prstGeom>
          <a:solidFill>
            <a:srgbClr val="4F8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77" name="Google Shape;277;p26"/>
          <p:cNvSpPr/>
          <p:nvPr/>
        </p:nvSpPr>
        <p:spPr>
          <a:xfrm>
            <a:off x="3073407" y="3403820"/>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78" name="Google Shape;278;p26"/>
          <p:cNvSpPr/>
          <p:nvPr/>
        </p:nvSpPr>
        <p:spPr>
          <a:xfrm>
            <a:off x="1633952" y="3857044"/>
            <a:ext cx="1613700" cy="152100"/>
          </a:xfrm>
          <a:prstGeom prst="rect">
            <a:avLst/>
          </a:prstGeom>
          <a:solidFill>
            <a:srgbClr val="4F8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79" name="Google Shape;279;p26"/>
          <p:cNvSpPr/>
          <p:nvPr/>
        </p:nvSpPr>
        <p:spPr>
          <a:xfrm>
            <a:off x="3247703" y="3857040"/>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80" name="Google Shape;280;p26"/>
          <p:cNvSpPr/>
          <p:nvPr/>
        </p:nvSpPr>
        <p:spPr>
          <a:xfrm>
            <a:off x="1351925" y="4025289"/>
            <a:ext cx="76029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1900/2</a:t>
            </a:r>
            <a:r>
              <a:rPr lang="en" sz="1100">
                <a:solidFill>
                  <a:schemeClr val="dk1"/>
                </a:solidFill>
              </a:rPr>
              <a:t>		  </a:t>
            </a:r>
            <a:r>
              <a:rPr lang="en" sz="1100">
                <a:solidFill>
                  <a:schemeClr val="dk1"/>
                </a:solidFill>
              </a:rPr>
              <a:t>1913/1    1916/1				</a:t>
            </a:r>
            <a:endParaRPr sz="1100">
              <a:solidFill>
                <a:schemeClr val="dk1"/>
              </a:solidFill>
            </a:endParaRPr>
          </a:p>
        </p:txBody>
      </p:sp>
      <p:sp>
        <p:nvSpPr>
          <p:cNvPr id="281" name="Google Shape;281;p26"/>
          <p:cNvSpPr/>
          <p:nvPr/>
        </p:nvSpPr>
        <p:spPr>
          <a:xfrm>
            <a:off x="8021289" y="4294302"/>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sp>
        <p:nvSpPr>
          <p:cNvPr id="282" name="Google Shape;282;p26"/>
          <p:cNvSpPr/>
          <p:nvPr/>
        </p:nvSpPr>
        <p:spPr>
          <a:xfrm>
            <a:off x="6399004" y="4294625"/>
            <a:ext cx="1613700" cy="152100"/>
          </a:xfrm>
          <a:prstGeom prst="rect">
            <a:avLst/>
          </a:prstGeom>
          <a:solidFill>
            <a:srgbClr val="4F8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83" name="Google Shape;283;p26"/>
          <p:cNvSpPr txBox="1"/>
          <p:nvPr/>
        </p:nvSpPr>
        <p:spPr>
          <a:xfrm>
            <a:off x="1401425" y="890700"/>
            <a:ext cx="750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1900/1							     ...					          	              </a:t>
            </a:r>
            <a:r>
              <a:rPr b="1" lang="en" sz="1100">
                <a:solidFill>
                  <a:schemeClr val="dk1"/>
                </a:solidFill>
              </a:rPr>
              <a:t>2015/12</a:t>
            </a:r>
            <a:endParaRPr b="1" sz="1100">
              <a:solidFill>
                <a:schemeClr val="dk1"/>
              </a:solidFill>
            </a:endParaRPr>
          </a:p>
        </p:txBody>
      </p:sp>
      <p:sp>
        <p:nvSpPr>
          <p:cNvPr id="284" name="Google Shape;284;p26"/>
          <p:cNvSpPr/>
          <p:nvPr/>
        </p:nvSpPr>
        <p:spPr>
          <a:xfrm>
            <a:off x="1351925" y="1366978"/>
            <a:ext cx="7602900" cy="24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2000/1     	        	         2012/12</a:t>
            </a:r>
            <a:endParaRPr/>
          </a:p>
        </p:txBody>
      </p:sp>
      <p:sp>
        <p:nvSpPr>
          <p:cNvPr id="261" name="Google Shape;261;p26"/>
          <p:cNvSpPr/>
          <p:nvPr/>
        </p:nvSpPr>
        <p:spPr>
          <a:xfrm>
            <a:off x="6407375" y="1194025"/>
            <a:ext cx="1613700" cy="152100"/>
          </a:xfrm>
          <a:prstGeom prst="rect">
            <a:avLst/>
          </a:prstGeom>
          <a:solidFill>
            <a:srgbClr val="7ECA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85" name="Google Shape;285;p26"/>
          <p:cNvSpPr/>
          <p:nvPr/>
        </p:nvSpPr>
        <p:spPr>
          <a:xfrm>
            <a:off x="8026407" y="1194024"/>
            <a:ext cx="497700" cy="152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Test</a:t>
            </a:r>
            <a:endParaRPr b="1" sz="1000">
              <a:solidFill>
                <a:schemeClr val="lt1"/>
              </a:solidFill>
            </a:endParaRPr>
          </a:p>
        </p:txBody>
      </p:sp>
      <p:cxnSp>
        <p:nvCxnSpPr>
          <p:cNvPr id="286" name="Google Shape;286;p26"/>
          <p:cNvCxnSpPr/>
          <p:nvPr/>
        </p:nvCxnSpPr>
        <p:spPr>
          <a:xfrm>
            <a:off x="1459650" y="1168175"/>
            <a:ext cx="0" cy="35304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26"/>
          <p:cNvCxnSpPr/>
          <p:nvPr/>
        </p:nvCxnSpPr>
        <p:spPr>
          <a:xfrm>
            <a:off x="8524100" y="1147788"/>
            <a:ext cx="0" cy="3530400"/>
          </a:xfrm>
          <a:prstGeom prst="straightConnector1">
            <a:avLst/>
          </a:prstGeom>
          <a:noFill/>
          <a:ln cap="flat" cmpd="sng" w="9525">
            <a:solidFill>
              <a:schemeClr val="dk2"/>
            </a:solidFill>
            <a:prstDash val="solid"/>
            <a:round/>
            <a:headEnd len="med" w="med" type="none"/>
            <a:tailEnd len="med" w="med" type="none"/>
          </a:ln>
        </p:spPr>
      </p:cxnSp>
      <p:sp>
        <p:nvSpPr>
          <p:cNvPr id="288" name="Google Shape;288;p26"/>
          <p:cNvSpPr txBox="1"/>
          <p:nvPr/>
        </p:nvSpPr>
        <p:spPr>
          <a:xfrm>
            <a:off x="163275" y="1152225"/>
            <a:ext cx="1234800" cy="3540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rPr>
              <a:t>Split Validation</a:t>
            </a:r>
            <a:endParaRPr b="1" sz="1100">
              <a:solidFill>
                <a:schemeClr val="accent2"/>
              </a:solidFill>
            </a:endParaRPr>
          </a:p>
        </p:txBody>
      </p:sp>
      <p:sp>
        <p:nvSpPr>
          <p:cNvPr id="289" name="Google Shape;289;p26"/>
          <p:cNvSpPr txBox="1"/>
          <p:nvPr/>
        </p:nvSpPr>
        <p:spPr>
          <a:xfrm>
            <a:off x="163275" y="1803625"/>
            <a:ext cx="1234800" cy="1042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6"/>
                </a:solidFill>
              </a:rPr>
              <a:t>Expanding Window </a:t>
            </a:r>
            <a:endParaRPr b="1" sz="1100">
              <a:solidFill>
                <a:schemeClr val="accent6"/>
              </a:solidFill>
            </a:endParaRPr>
          </a:p>
          <a:p>
            <a:pPr indent="0" lvl="0" marL="0" rtl="0" algn="ctr">
              <a:spcBef>
                <a:spcPts val="0"/>
              </a:spcBef>
              <a:spcAft>
                <a:spcPts val="0"/>
              </a:spcAft>
              <a:buNone/>
            </a:pPr>
            <a:r>
              <a:rPr b="1" lang="en" sz="1100">
                <a:solidFill>
                  <a:schemeClr val="accent6"/>
                </a:solidFill>
              </a:rPr>
              <a:t>Backtesting</a:t>
            </a:r>
            <a:endParaRPr b="1" sz="1100">
              <a:solidFill>
                <a:schemeClr val="accent6"/>
              </a:solidFill>
            </a:endParaRPr>
          </a:p>
        </p:txBody>
      </p:sp>
      <p:sp>
        <p:nvSpPr>
          <p:cNvPr id="290" name="Google Shape;290;p26"/>
          <p:cNvSpPr txBox="1"/>
          <p:nvPr/>
        </p:nvSpPr>
        <p:spPr>
          <a:xfrm>
            <a:off x="163275" y="3403825"/>
            <a:ext cx="1234800" cy="104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accent1"/>
                </a:solidFill>
              </a:rPr>
              <a:t>Sliding</a:t>
            </a:r>
            <a:r>
              <a:rPr b="1" lang="en" sz="1100">
                <a:solidFill>
                  <a:schemeClr val="accent1"/>
                </a:solidFill>
              </a:rPr>
              <a:t> </a:t>
            </a:r>
            <a:endParaRPr b="1" sz="1100">
              <a:solidFill>
                <a:schemeClr val="accent1"/>
              </a:solidFill>
            </a:endParaRPr>
          </a:p>
          <a:p>
            <a:pPr indent="0" lvl="0" marL="0" rtl="0" algn="ctr">
              <a:spcBef>
                <a:spcPts val="0"/>
              </a:spcBef>
              <a:spcAft>
                <a:spcPts val="0"/>
              </a:spcAft>
              <a:buNone/>
            </a:pPr>
            <a:r>
              <a:rPr b="1" lang="en" sz="1100">
                <a:solidFill>
                  <a:schemeClr val="accent1"/>
                </a:solidFill>
              </a:rPr>
              <a:t>Window </a:t>
            </a:r>
            <a:endParaRPr b="1" sz="1100">
              <a:solidFill>
                <a:schemeClr val="accent1"/>
              </a:solidFill>
            </a:endParaRPr>
          </a:p>
          <a:p>
            <a:pPr indent="0" lvl="0" marL="0" rtl="0" algn="ctr">
              <a:spcBef>
                <a:spcPts val="0"/>
              </a:spcBef>
              <a:spcAft>
                <a:spcPts val="0"/>
              </a:spcAft>
              <a:buNone/>
            </a:pPr>
            <a:r>
              <a:rPr b="1" lang="en" sz="1100">
                <a:solidFill>
                  <a:schemeClr val="accent1"/>
                </a:solidFill>
              </a:rPr>
              <a:t>Backtesting</a:t>
            </a:r>
            <a:endParaRPr b="1" sz="1100">
              <a:solidFill>
                <a:schemeClr val="accent1"/>
              </a:solidFill>
            </a:endParaRPr>
          </a:p>
        </p:txBody>
      </p:sp>
      <p:sp>
        <p:nvSpPr>
          <p:cNvPr id="291" name="Google Shape;291;p26"/>
          <p:cNvSpPr txBox="1"/>
          <p:nvPr>
            <p:ph idx="4294967295" type="ctr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10"/>
              <a:t>Validation Methods Explained</a:t>
            </a:r>
            <a:endParaRPr b="1" sz="2710"/>
          </a:p>
        </p:txBody>
      </p:sp>
      <p:sp>
        <p:nvSpPr>
          <p:cNvPr id="292" name="Google Shape;292;p26"/>
          <p:cNvSpPr/>
          <p:nvPr/>
        </p:nvSpPr>
        <p:spPr>
          <a:xfrm>
            <a:off x="1459657" y="2694106"/>
            <a:ext cx="6561600" cy="15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Train</a:t>
            </a:r>
            <a:endParaRPr b="1" sz="1000">
              <a:solidFill>
                <a:schemeClr val="lt1"/>
              </a:solidFill>
            </a:endParaRPr>
          </a:p>
        </p:txBody>
      </p:sp>
      <p:sp>
        <p:nvSpPr>
          <p:cNvPr id="293" name="Google Shape;293;p26"/>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aphicFrame>
        <p:nvGraphicFramePr>
          <p:cNvPr id="298" name="Google Shape;298;p27"/>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299" name="Google Shape;299;p27"/>
          <p:cNvSpPr txBox="1"/>
          <p:nvPr>
            <p:ph idx="4294967295" type="ctr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10"/>
              <a:t>Data</a:t>
            </a:r>
            <a:r>
              <a:rPr b="1" lang="en" sz="2710"/>
              <a:t> Explained</a:t>
            </a:r>
            <a:endParaRPr b="1" sz="2710"/>
          </a:p>
        </p:txBody>
      </p:sp>
      <p:pic>
        <p:nvPicPr>
          <p:cNvPr id="300" name="Google Shape;300;p27"/>
          <p:cNvPicPr preferRelativeResize="0"/>
          <p:nvPr/>
        </p:nvPicPr>
        <p:blipFill>
          <a:blip r:embed="rId3">
            <a:alphaModFix/>
          </a:blip>
          <a:stretch>
            <a:fillRect/>
          </a:stretch>
        </p:blipFill>
        <p:spPr>
          <a:xfrm>
            <a:off x="152400" y="1017725"/>
            <a:ext cx="8839204" cy="3457130"/>
          </a:xfrm>
          <a:prstGeom prst="rect">
            <a:avLst/>
          </a:prstGeom>
          <a:noFill/>
          <a:ln>
            <a:noFill/>
          </a:ln>
        </p:spPr>
      </p:pic>
      <p:sp>
        <p:nvSpPr>
          <p:cNvPr id="301" name="Google Shape;301;p27"/>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aphicFrame>
        <p:nvGraphicFramePr>
          <p:cNvPr id="306" name="Google Shape;306;p28"/>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07" name="Google Shape;307;p28"/>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LR: </a:t>
            </a:r>
            <a:r>
              <a:rPr b="1" lang="en" sz="2710">
                <a:solidFill>
                  <a:schemeClr val="accent2"/>
                </a:solidFill>
              </a:rPr>
              <a:t>Split Validation</a:t>
            </a:r>
            <a:endParaRPr b="1" sz="2710">
              <a:solidFill>
                <a:schemeClr val="accent2"/>
              </a:solidFill>
            </a:endParaRPr>
          </a:p>
        </p:txBody>
      </p:sp>
      <p:pic>
        <p:nvPicPr>
          <p:cNvPr id="308" name="Google Shape;308;p28"/>
          <p:cNvPicPr preferRelativeResize="0"/>
          <p:nvPr/>
        </p:nvPicPr>
        <p:blipFill>
          <a:blip r:embed="rId3">
            <a:alphaModFix/>
          </a:blip>
          <a:stretch>
            <a:fillRect/>
          </a:stretch>
        </p:blipFill>
        <p:spPr>
          <a:xfrm>
            <a:off x="4919393" y="2164730"/>
            <a:ext cx="3770884" cy="2221025"/>
          </a:xfrm>
          <a:prstGeom prst="rect">
            <a:avLst/>
          </a:prstGeom>
          <a:noFill/>
          <a:ln>
            <a:noFill/>
          </a:ln>
        </p:spPr>
      </p:pic>
      <p:pic>
        <p:nvPicPr>
          <p:cNvPr id="309" name="Google Shape;309;p28"/>
          <p:cNvPicPr preferRelativeResize="0"/>
          <p:nvPr/>
        </p:nvPicPr>
        <p:blipFill>
          <a:blip r:embed="rId4">
            <a:alphaModFix/>
          </a:blip>
          <a:stretch>
            <a:fillRect/>
          </a:stretch>
        </p:blipFill>
        <p:spPr>
          <a:xfrm>
            <a:off x="311700" y="2108100"/>
            <a:ext cx="4306650" cy="2595526"/>
          </a:xfrm>
          <a:prstGeom prst="rect">
            <a:avLst/>
          </a:prstGeom>
          <a:noFill/>
          <a:ln>
            <a:noFill/>
          </a:ln>
        </p:spPr>
      </p:pic>
      <p:sp>
        <p:nvSpPr>
          <p:cNvPr id="310" name="Google Shape;310;p28"/>
          <p:cNvSpPr/>
          <p:nvPr/>
        </p:nvSpPr>
        <p:spPr>
          <a:xfrm>
            <a:off x="3750901" y="2727488"/>
            <a:ext cx="783300" cy="143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txBox="1"/>
          <p:nvPr/>
        </p:nvSpPr>
        <p:spPr>
          <a:xfrm>
            <a:off x="357200" y="1195325"/>
            <a:ext cx="81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Because Linear Regression ignores seasonality, the prediction doesn’t take into account seasonality and we got residuals that are seasonal as well. </a:t>
            </a:r>
            <a:endParaRPr>
              <a:solidFill>
                <a:schemeClr val="dk1"/>
              </a:solidFill>
            </a:endParaRPr>
          </a:p>
        </p:txBody>
      </p:sp>
      <p:cxnSp>
        <p:nvCxnSpPr>
          <p:cNvPr id="312" name="Google Shape;312;p28"/>
          <p:cNvCxnSpPr>
            <a:stCxn id="311" idx="2"/>
            <a:endCxn id="310" idx="0"/>
          </p:cNvCxnSpPr>
          <p:nvPr/>
        </p:nvCxnSpPr>
        <p:spPr>
          <a:xfrm flipH="1">
            <a:off x="4142600" y="1810925"/>
            <a:ext cx="266100" cy="916500"/>
          </a:xfrm>
          <a:prstGeom prst="straightConnector1">
            <a:avLst/>
          </a:prstGeom>
          <a:noFill/>
          <a:ln cap="flat" cmpd="sng" w="19050">
            <a:solidFill>
              <a:schemeClr val="accent2"/>
            </a:solidFill>
            <a:prstDash val="solid"/>
            <a:round/>
            <a:headEnd len="med" w="med" type="none"/>
            <a:tailEnd len="med" w="med" type="triangle"/>
          </a:ln>
        </p:spPr>
      </p:cxnSp>
      <p:cxnSp>
        <p:nvCxnSpPr>
          <p:cNvPr id="313" name="Google Shape;313;p28"/>
          <p:cNvCxnSpPr/>
          <p:nvPr/>
        </p:nvCxnSpPr>
        <p:spPr>
          <a:xfrm>
            <a:off x="4704675" y="1816550"/>
            <a:ext cx="367200" cy="602100"/>
          </a:xfrm>
          <a:prstGeom prst="straightConnector1">
            <a:avLst/>
          </a:prstGeom>
          <a:noFill/>
          <a:ln cap="flat" cmpd="sng" w="19050">
            <a:solidFill>
              <a:schemeClr val="accent2"/>
            </a:solidFill>
            <a:prstDash val="solid"/>
            <a:round/>
            <a:headEnd len="med" w="med" type="none"/>
            <a:tailEnd len="med" w="med" type="triangle"/>
          </a:ln>
        </p:spPr>
      </p:cxnSp>
      <p:sp>
        <p:nvSpPr>
          <p:cNvPr id="314" name="Google Shape;314;p28"/>
          <p:cNvSpPr/>
          <p:nvPr/>
        </p:nvSpPr>
        <p:spPr>
          <a:xfrm>
            <a:off x="5072000" y="2116225"/>
            <a:ext cx="1775700" cy="2220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5" name="Google Shape;315;p28"/>
          <p:cNvGraphicFramePr/>
          <p:nvPr/>
        </p:nvGraphicFramePr>
        <p:xfrm>
          <a:off x="6571350" y="113250"/>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LR</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Split</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900"/>
                        <a:t>3.68</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4.09</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16" name="Google Shape;316;p28"/>
          <p:cNvGrpSpPr/>
          <p:nvPr/>
        </p:nvGrpSpPr>
        <p:grpSpPr>
          <a:xfrm>
            <a:off x="5896825" y="0"/>
            <a:ext cx="604325" cy="931225"/>
            <a:chOff x="5896825" y="0"/>
            <a:chExt cx="604325" cy="931225"/>
          </a:xfrm>
        </p:grpSpPr>
        <p:pic>
          <p:nvPicPr>
            <p:cNvPr id="317" name="Google Shape;317;p28"/>
            <p:cNvPicPr preferRelativeResize="0"/>
            <p:nvPr/>
          </p:nvPicPr>
          <p:blipFill>
            <a:blip r:embed="rId5">
              <a:alphaModFix/>
            </a:blip>
            <a:stretch>
              <a:fillRect/>
            </a:stretch>
          </p:blipFill>
          <p:spPr>
            <a:xfrm>
              <a:off x="6028602" y="144515"/>
              <a:ext cx="330436" cy="421909"/>
            </a:xfrm>
            <a:prstGeom prst="rect">
              <a:avLst/>
            </a:prstGeom>
            <a:noFill/>
            <a:ln>
              <a:noFill/>
            </a:ln>
          </p:spPr>
        </p:pic>
        <p:sp>
          <p:nvSpPr>
            <p:cNvPr id="318" name="Google Shape;318;p28"/>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28"/>
            <p:cNvPicPr preferRelativeResize="0"/>
            <p:nvPr/>
          </p:nvPicPr>
          <p:blipFill>
            <a:blip r:embed="rId6">
              <a:alphaModFix/>
            </a:blip>
            <a:stretch>
              <a:fillRect/>
            </a:stretch>
          </p:blipFill>
          <p:spPr>
            <a:xfrm>
              <a:off x="6147648" y="0"/>
              <a:ext cx="158300" cy="168625"/>
            </a:xfrm>
            <a:prstGeom prst="rect">
              <a:avLst/>
            </a:prstGeom>
            <a:noFill/>
            <a:ln>
              <a:noFill/>
            </a:ln>
          </p:spPr>
        </p:pic>
        <p:sp>
          <p:nvSpPr>
            <p:cNvPr id="320" name="Google Shape;320;p28"/>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LR (Splitt)</a:t>
              </a:r>
              <a:endParaRPr sz="700"/>
            </a:p>
          </p:txBody>
        </p:sp>
      </p:grpSp>
      <p:sp>
        <p:nvSpPr>
          <p:cNvPr id="321" name="Google Shape;321;p28"/>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29"/>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27" name="Google Shape;327;p29"/>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LR</a:t>
            </a:r>
            <a:r>
              <a:rPr b="1" lang="en" sz="2710"/>
              <a:t>:</a:t>
            </a:r>
            <a:r>
              <a:rPr b="1" lang="en" sz="2710">
                <a:solidFill>
                  <a:schemeClr val="accent6"/>
                </a:solidFill>
              </a:rPr>
              <a:t> Backtesting</a:t>
            </a:r>
            <a:endParaRPr b="1" sz="2710">
              <a:solidFill>
                <a:schemeClr val="accent6"/>
              </a:solidFill>
            </a:endParaRPr>
          </a:p>
        </p:txBody>
      </p:sp>
      <p:sp>
        <p:nvSpPr>
          <p:cNvPr id="328" name="Google Shape;328;p29"/>
          <p:cNvSpPr txBox="1"/>
          <p:nvPr/>
        </p:nvSpPr>
        <p:spPr>
          <a:xfrm>
            <a:off x="357200" y="1122600"/>
            <a:ext cx="847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Both sliding and e</a:t>
            </a:r>
            <a:r>
              <a:rPr lang="en"/>
              <a:t>xpanding windows are not ideal. The MAE and RMSE scores show strong seasonality and give higher values across </a:t>
            </a:r>
            <a:r>
              <a:rPr lang="en"/>
              <a:t>forecasting horizons. </a:t>
            </a:r>
            <a:endParaRPr/>
          </a:p>
        </p:txBody>
      </p:sp>
      <p:graphicFrame>
        <p:nvGraphicFramePr>
          <p:cNvPr id="329" name="Google Shape;329;p29"/>
          <p:cNvGraphicFramePr/>
          <p:nvPr/>
        </p:nvGraphicFramePr>
        <p:xfrm>
          <a:off x="6571350" y="113250"/>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LR</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Expanding</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marR="0" rtl="0" algn="ctr">
                        <a:lnSpc>
                          <a:spcPct val="100000"/>
                        </a:lnSpc>
                        <a:spcBef>
                          <a:spcPts val="0"/>
                        </a:spcBef>
                        <a:spcAft>
                          <a:spcPts val="0"/>
                        </a:spcAft>
                        <a:buNone/>
                      </a:pPr>
                      <a:r>
                        <a:rPr lang="en" sz="900"/>
                        <a:t>6.22</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4.10</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30" name="Google Shape;330;p29"/>
          <p:cNvPicPr preferRelativeResize="0"/>
          <p:nvPr/>
        </p:nvPicPr>
        <p:blipFill>
          <a:blip r:embed="rId3">
            <a:alphaModFix/>
          </a:blip>
          <a:stretch>
            <a:fillRect/>
          </a:stretch>
        </p:blipFill>
        <p:spPr>
          <a:xfrm>
            <a:off x="370219" y="2022800"/>
            <a:ext cx="4049381" cy="2457675"/>
          </a:xfrm>
          <a:prstGeom prst="rect">
            <a:avLst/>
          </a:prstGeom>
          <a:noFill/>
          <a:ln>
            <a:noFill/>
          </a:ln>
        </p:spPr>
      </p:pic>
      <p:pic>
        <p:nvPicPr>
          <p:cNvPr id="331" name="Google Shape;331;p29"/>
          <p:cNvPicPr preferRelativeResize="0"/>
          <p:nvPr/>
        </p:nvPicPr>
        <p:blipFill>
          <a:blip r:embed="rId4">
            <a:alphaModFix/>
          </a:blip>
          <a:stretch>
            <a:fillRect/>
          </a:stretch>
        </p:blipFill>
        <p:spPr>
          <a:xfrm>
            <a:off x="4572000" y="1977587"/>
            <a:ext cx="4122874" cy="2548112"/>
          </a:xfrm>
          <a:prstGeom prst="rect">
            <a:avLst/>
          </a:prstGeom>
          <a:noFill/>
          <a:ln>
            <a:noFill/>
          </a:ln>
        </p:spPr>
      </p:pic>
      <p:grpSp>
        <p:nvGrpSpPr>
          <p:cNvPr id="332" name="Google Shape;332;p29"/>
          <p:cNvGrpSpPr/>
          <p:nvPr/>
        </p:nvGrpSpPr>
        <p:grpSpPr>
          <a:xfrm>
            <a:off x="5896825" y="0"/>
            <a:ext cx="604325" cy="931225"/>
            <a:chOff x="5896825" y="0"/>
            <a:chExt cx="604325" cy="931225"/>
          </a:xfrm>
        </p:grpSpPr>
        <p:pic>
          <p:nvPicPr>
            <p:cNvPr id="333" name="Google Shape;333;p29"/>
            <p:cNvPicPr preferRelativeResize="0"/>
            <p:nvPr/>
          </p:nvPicPr>
          <p:blipFill>
            <a:blip r:embed="rId5">
              <a:alphaModFix/>
            </a:blip>
            <a:stretch>
              <a:fillRect/>
            </a:stretch>
          </p:blipFill>
          <p:spPr>
            <a:xfrm>
              <a:off x="6028602" y="144515"/>
              <a:ext cx="330436" cy="421909"/>
            </a:xfrm>
            <a:prstGeom prst="rect">
              <a:avLst/>
            </a:prstGeom>
            <a:noFill/>
            <a:ln>
              <a:noFill/>
            </a:ln>
          </p:spPr>
        </p:pic>
        <p:sp>
          <p:nvSpPr>
            <p:cNvPr id="334" name="Google Shape;334;p29"/>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9"/>
            <p:cNvPicPr preferRelativeResize="0"/>
            <p:nvPr/>
          </p:nvPicPr>
          <p:blipFill>
            <a:blip r:embed="rId6">
              <a:alphaModFix/>
            </a:blip>
            <a:stretch>
              <a:fillRect/>
            </a:stretch>
          </p:blipFill>
          <p:spPr>
            <a:xfrm>
              <a:off x="6147648" y="0"/>
              <a:ext cx="158300" cy="168625"/>
            </a:xfrm>
            <a:prstGeom prst="rect">
              <a:avLst/>
            </a:prstGeom>
            <a:noFill/>
            <a:ln>
              <a:noFill/>
            </a:ln>
          </p:spPr>
        </p:pic>
        <p:sp>
          <p:nvSpPr>
            <p:cNvPr id="336" name="Google Shape;336;p29"/>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LR (Split)</a:t>
              </a:r>
              <a:endParaRPr sz="700"/>
            </a:p>
          </p:txBody>
        </p:sp>
      </p:grpSp>
      <p:sp>
        <p:nvSpPr>
          <p:cNvPr id="337" name="Google Shape;337;p29"/>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aphicFrame>
        <p:nvGraphicFramePr>
          <p:cNvPr id="342" name="Google Shape;342;p30"/>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43" name="Google Shape;343;p30"/>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TSLM</a:t>
            </a:r>
            <a:r>
              <a:rPr b="1" lang="en" sz="2710"/>
              <a:t>: </a:t>
            </a:r>
            <a:r>
              <a:rPr b="1" lang="en" sz="2710">
                <a:solidFill>
                  <a:schemeClr val="accent2"/>
                </a:solidFill>
              </a:rPr>
              <a:t>Spl</a:t>
            </a:r>
            <a:r>
              <a:rPr b="1" lang="en" sz="2710">
                <a:solidFill>
                  <a:schemeClr val="accent2"/>
                </a:solidFill>
              </a:rPr>
              <a:t>it Validation</a:t>
            </a:r>
            <a:endParaRPr b="1" sz="2710">
              <a:solidFill>
                <a:schemeClr val="accent2"/>
              </a:solidFill>
            </a:endParaRPr>
          </a:p>
        </p:txBody>
      </p:sp>
      <p:pic>
        <p:nvPicPr>
          <p:cNvPr id="344" name="Google Shape;344;p30"/>
          <p:cNvPicPr preferRelativeResize="0"/>
          <p:nvPr/>
        </p:nvPicPr>
        <p:blipFill>
          <a:blip r:embed="rId3">
            <a:alphaModFix/>
          </a:blip>
          <a:stretch>
            <a:fillRect/>
          </a:stretch>
        </p:blipFill>
        <p:spPr>
          <a:xfrm>
            <a:off x="311711" y="2011826"/>
            <a:ext cx="4256414" cy="2595525"/>
          </a:xfrm>
          <a:prstGeom prst="rect">
            <a:avLst/>
          </a:prstGeom>
          <a:noFill/>
          <a:ln>
            <a:noFill/>
          </a:ln>
        </p:spPr>
      </p:pic>
      <p:pic>
        <p:nvPicPr>
          <p:cNvPr id="345" name="Google Shape;345;p30"/>
          <p:cNvPicPr preferRelativeResize="0"/>
          <p:nvPr/>
        </p:nvPicPr>
        <p:blipFill>
          <a:blip r:embed="rId4">
            <a:alphaModFix/>
          </a:blip>
          <a:stretch>
            <a:fillRect/>
          </a:stretch>
        </p:blipFill>
        <p:spPr>
          <a:xfrm>
            <a:off x="4815525" y="2067950"/>
            <a:ext cx="3986649" cy="2317425"/>
          </a:xfrm>
          <a:prstGeom prst="rect">
            <a:avLst/>
          </a:prstGeom>
          <a:noFill/>
          <a:ln>
            <a:noFill/>
          </a:ln>
        </p:spPr>
      </p:pic>
      <p:sp>
        <p:nvSpPr>
          <p:cNvPr id="346" name="Google Shape;346;p30"/>
          <p:cNvSpPr/>
          <p:nvPr/>
        </p:nvSpPr>
        <p:spPr>
          <a:xfrm>
            <a:off x="3750901" y="2690800"/>
            <a:ext cx="783300" cy="143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txBox="1"/>
          <p:nvPr/>
        </p:nvSpPr>
        <p:spPr>
          <a:xfrm>
            <a:off x="357200" y="1195325"/>
            <a:ext cx="871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We then tried TSLM to incorporate the seasonality. The </a:t>
            </a:r>
            <a:r>
              <a:rPr lang="en">
                <a:solidFill>
                  <a:schemeClr val="dk1"/>
                </a:solidFill>
              </a:rPr>
              <a:t>prediction</a:t>
            </a:r>
            <a:r>
              <a:rPr lang="en">
                <a:solidFill>
                  <a:schemeClr val="dk1"/>
                </a:solidFill>
              </a:rPr>
              <a:t> result is much more accurate and the residuals follow the pattern of a white noise </a:t>
            </a:r>
            <a:r>
              <a:rPr lang="en">
                <a:solidFill>
                  <a:schemeClr val="dk1"/>
                </a:solidFill>
              </a:rPr>
              <a:t>with</a:t>
            </a:r>
            <a:r>
              <a:rPr lang="en">
                <a:solidFill>
                  <a:schemeClr val="dk1"/>
                </a:solidFill>
              </a:rPr>
              <a:t> most ACF values staying within the boundaries. </a:t>
            </a:r>
            <a:endParaRPr>
              <a:solidFill>
                <a:schemeClr val="dk1"/>
              </a:solidFill>
            </a:endParaRPr>
          </a:p>
        </p:txBody>
      </p:sp>
      <p:cxnSp>
        <p:nvCxnSpPr>
          <p:cNvPr id="348" name="Google Shape;348;p30"/>
          <p:cNvCxnSpPr>
            <a:endCxn id="346" idx="0"/>
          </p:cNvCxnSpPr>
          <p:nvPr/>
        </p:nvCxnSpPr>
        <p:spPr>
          <a:xfrm flipH="1">
            <a:off x="4142551" y="1826800"/>
            <a:ext cx="256200" cy="864000"/>
          </a:xfrm>
          <a:prstGeom prst="straightConnector1">
            <a:avLst/>
          </a:prstGeom>
          <a:noFill/>
          <a:ln cap="flat" cmpd="sng" w="19050">
            <a:solidFill>
              <a:schemeClr val="accent2"/>
            </a:solidFill>
            <a:prstDash val="solid"/>
            <a:round/>
            <a:headEnd len="med" w="med" type="none"/>
            <a:tailEnd len="med" w="med" type="triangle"/>
          </a:ln>
        </p:spPr>
      </p:cxnSp>
      <p:cxnSp>
        <p:nvCxnSpPr>
          <p:cNvPr id="349" name="Google Shape;349;p30"/>
          <p:cNvCxnSpPr/>
          <p:nvPr/>
        </p:nvCxnSpPr>
        <p:spPr>
          <a:xfrm>
            <a:off x="4704675" y="1816550"/>
            <a:ext cx="367200" cy="602100"/>
          </a:xfrm>
          <a:prstGeom prst="straightConnector1">
            <a:avLst/>
          </a:prstGeom>
          <a:noFill/>
          <a:ln cap="flat" cmpd="sng" w="19050">
            <a:solidFill>
              <a:schemeClr val="accent2"/>
            </a:solidFill>
            <a:prstDash val="solid"/>
            <a:round/>
            <a:headEnd len="med" w="med" type="none"/>
            <a:tailEnd len="med" w="med" type="triangle"/>
          </a:ln>
        </p:spPr>
      </p:cxnSp>
      <p:sp>
        <p:nvSpPr>
          <p:cNvPr id="350" name="Google Shape;350;p30"/>
          <p:cNvSpPr/>
          <p:nvPr/>
        </p:nvSpPr>
        <p:spPr>
          <a:xfrm>
            <a:off x="5072000" y="2116225"/>
            <a:ext cx="1775700" cy="2220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1" name="Google Shape;351;p30"/>
          <p:cNvGraphicFramePr/>
          <p:nvPr/>
        </p:nvGraphicFramePr>
        <p:xfrm>
          <a:off x="6571350" y="113250"/>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TSLM</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Split</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900"/>
                        <a:t>0.21</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0.29</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52" name="Google Shape;352;p30"/>
          <p:cNvGrpSpPr/>
          <p:nvPr/>
        </p:nvGrpSpPr>
        <p:grpSpPr>
          <a:xfrm>
            <a:off x="5896825" y="0"/>
            <a:ext cx="604325" cy="931225"/>
            <a:chOff x="5896825" y="0"/>
            <a:chExt cx="604325" cy="931225"/>
          </a:xfrm>
        </p:grpSpPr>
        <p:pic>
          <p:nvPicPr>
            <p:cNvPr id="353" name="Google Shape;353;p30"/>
            <p:cNvPicPr preferRelativeResize="0"/>
            <p:nvPr/>
          </p:nvPicPr>
          <p:blipFill>
            <a:blip r:embed="rId5">
              <a:alphaModFix/>
            </a:blip>
            <a:stretch>
              <a:fillRect/>
            </a:stretch>
          </p:blipFill>
          <p:spPr>
            <a:xfrm>
              <a:off x="6028602" y="144515"/>
              <a:ext cx="330436" cy="421909"/>
            </a:xfrm>
            <a:prstGeom prst="rect">
              <a:avLst/>
            </a:prstGeom>
            <a:noFill/>
            <a:ln>
              <a:noFill/>
            </a:ln>
          </p:spPr>
        </p:pic>
        <p:sp>
          <p:nvSpPr>
            <p:cNvPr id="354" name="Google Shape;354;p30"/>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0"/>
            <p:cNvPicPr preferRelativeResize="0"/>
            <p:nvPr/>
          </p:nvPicPr>
          <p:blipFill>
            <a:blip r:embed="rId6">
              <a:alphaModFix/>
            </a:blip>
            <a:stretch>
              <a:fillRect/>
            </a:stretch>
          </p:blipFill>
          <p:spPr>
            <a:xfrm>
              <a:off x="6147648" y="0"/>
              <a:ext cx="158300" cy="168625"/>
            </a:xfrm>
            <a:prstGeom prst="rect">
              <a:avLst/>
            </a:prstGeom>
            <a:noFill/>
            <a:ln>
              <a:noFill/>
            </a:ln>
          </p:spPr>
        </p:pic>
        <p:sp>
          <p:nvSpPr>
            <p:cNvPr id="356" name="Google Shape;356;p30"/>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TSLM</a:t>
              </a:r>
              <a:r>
                <a:rPr lang="en" sz="700"/>
                <a:t> </a:t>
              </a:r>
              <a:r>
                <a:rPr lang="en" sz="700">
                  <a:solidFill>
                    <a:schemeClr val="dk1"/>
                  </a:solidFill>
                </a:rPr>
                <a:t>(Split)</a:t>
              </a:r>
              <a:endParaRPr sz="700"/>
            </a:p>
          </p:txBody>
        </p:sp>
      </p:grpSp>
      <p:sp>
        <p:nvSpPr>
          <p:cNvPr id="357" name="Google Shape;357;p30"/>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aphicFrame>
        <p:nvGraphicFramePr>
          <p:cNvPr id="362" name="Google Shape;362;p31"/>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63" name="Google Shape;363;p31"/>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TSLM</a:t>
            </a:r>
            <a:r>
              <a:rPr b="1" lang="en" sz="2710"/>
              <a:t>:</a:t>
            </a:r>
            <a:r>
              <a:rPr b="1" lang="en" sz="2710">
                <a:solidFill>
                  <a:schemeClr val="accent6"/>
                </a:solidFill>
              </a:rPr>
              <a:t> </a:t>
            </a:r>
            <a:r>
              <a:rPr b="1" lang="en" sz="2710">
                <a:solidFill>
                  <a:schemeClr val="accent6"/>
                </a:solidFill>
              </a:rPr>
              <a:t>Backtesting</a:t>
            </a:r>
            <a:endParaRPr b="1" sz="2710">
              <a:solidFill>
                <a:schemeClr val="accent6"/>
              </a:solidFill>
            </a:endParaRPr>
          </a:p>
        </p:txBody>
      </p:sp>
      <p:sp>
        <p:nvSpPr>
          <p:cNvPr id="364" name="Google Shape;364;p31"/>
          <p:cNvSpPr txBox="1"/>
          <p:nvPr/>
        </p:nvSpPr>
        <p:spPr>
          <a:xfrm>
            <a:off x="357200" y="1198800"/>
            <a:ext cx="867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cross validation, sliding windows give a better performance. The errors does not have seasonality across different horizons. </a:t>
            </a:r>
            <a:endParaRPr/>
          </a:p>
        </p:txBody>
      </p:sp>
      <p:graphicFrame>
        <p:nvGraphicFramePr>
          <p:cNvPr id="365" name="Google Shape;365;p31"/>
          <p:cNvGraphicFramePr/>
          <p:nvPr/>
        </p:nvGraphicFramePr>
        <p:xfrm>
          <a:off x="6571350" y="113250"/>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TSLM</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Sliding</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sz="900"/>
                        <a:t>0.21</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0.29</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66" name="Google Shape;366;p31"/>
          <p:cNvGrpSpPr/>
          <p:nvPr/>
        </p:nvGrpSpPr>
        <p:grpSpPr>
          <a:xfrm>
            <a:off x="5896825" y="0"/>
            <a:ext cx="604325" cy="931225"/>
            <a:chOff x="5896825" y="0"/>
            <a:chExt cx="604325" cy="931225"/>
          </a:xfrm>
        </p:grpSpPr>
        <p:pic>
          <p:nvPicPr>
            <p:cNvPr id="367" name="Google Shape;367;p31"/>
            <p:cNvPicPr preferRelativeResize="0"/>
            <p:nvPr/>
          </p:nvPicPr>
          <p:blipFill>
            <a:blip r:embed="rId3">
              <a:alphaModFix/>
            </a:blip>
            <a:stretch>
              <a:fillRect/>
            </a:stretch>
          </p:blipFill>
          <p:spPr>
            <a:xfrm>
              <a:off x="6028602" y="144515"/>
              <a:ext cx="330436" cy="421909"/>
            </a:xfrm>
            <a:prstGeom prst="rect">
              <a:avLst/>
            </a:prstGeom>
            <a:noFill/>
            <a:ln>
              <a:noFill/>
            </a:ln>
          </p:spPr>
        </p:pic>
        <p:sp>
          <p:nvSpPr>
            <p:cNvPr id="368" name="Google Shape;368;p31"/>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1"/>
            <p:cNvPicPr preferRelativeResize="0"/>
            <p:nvPr/>
          </p:nvPicPr>
          <p:blipFill>
            <a:blip r:embed="rId4">
              <a:alphaModFix/>
            </a:blip>
            <a:stretch>
              <a:fillRect/>
            </a:stretch>
          </p:blipFill>
          <p:spPr>
            <a:xfrm>
              <a:off x="6147648" y="0"/>
              <a:ext cx="158300" cy="168625"/>
            </a:xfrm>
            <a:prstGeom prst="rect">
              <a:avLst/>
            </a:prstGeom>
            <a:noFill/>
            <a:ln>
              <a:noFill/>
            </a:ln>
          </p:spPr>
        </p:pic>
        <p:sp>
          <p:nvSpPr>
            <p:cNvPr id="370" name="Google Shape;370;p31"/>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solidFill>
                    <a:schemeClr val="dk1"/>
                  </a:solidFill>
                </a:rPr>
                <a:t>TSLM (Split)</a:t>
              </a:r>
              <a:endParaRPr sz="700"/>
            </a:p>
          </p:txBody>
        </p:sp>
      </p:grpSp>
      <p:pic>
        <p:nvPicPr>
          <p:cNvPr id="371" name="Google Shape;371;p31"/>
          <p:cNvPicPr preferRelativeResize="0"/>
          <p:nvPr/>
        </p:nvPicPr>
        <p:blipFill>
          <a:blip r:embed="rId5">
            <a:alphaModFix/>
          </a:blip>
          <a:stretch>
            <a:fillRect/>
          </a:stretch>
        </p:blipFill>
        <p:spPr>
          <a:xfrm>
            <a:off x="235750" y="2017425"/>
            <a:ext cx="4269150" cy="2743531"/>
          </a:xfrm>
          <a:prstGeom prst="rect">
            <a:avLst/>
          </a:prstGeom>
          <a:noFill/>
          <a:ln>
            <a:noFill/>
          </a:ln>
        </p:spPr>
      </p:pic>
      <p:pic>
        <p:nvPicPr>
          <p:cNvPr id="372" name="Google Shape;372;p31"/>
          <p:cNvPicPr preferRelativeResize="0"/>
          <p:nvPr/>
        </p:nvPicPr>
        <p:blipFill>
          <a:blip r:embed="rId6">
            <a:alphaModFix/>
          </a:blip>
          <a:stretch>
            <a:fillRect/>
          </a:stretch>
        </p:blipFill>
        <p:spPr>
          <a:xfrm>
            <a:off x="4608700" y="1982725"/>
            <a:ext cx="4334301" cy="2679740"/>
          </a:xfrm>
          <a:prstGeom prst="rect">
            <a:avLst/>
          </a:prstGeom>
          <a:noFill/>
          <a:ln>
            <a:noFill/>
          </a:ln>
        </p:spPr>
      </p:pic>
      <p:sp>
        <p:nvSpPr>
          <p:cNvPr id="373" name="Google Shape;373;p31"/>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aphicFrame>
        <p:nvGraphicFramePr>
          <p:cNvPr id="378" name="Google Shape;378;p32"/>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79" name="Google Shape;379;p32"/>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ETS Model</a:t>
            </a:r>
            <a:r>
              <a:rPr b="1" lang="en" sz="2710"/>
              <a:t>: </a:t>
            </a:r>
            <a:r>
              <a:rPr b="1" lang="en" sz="2710">
                <a:solidFill>
                  <a:schemeClr val="accent2"/>
                </a:solidFill>
              </a:rPr>
              <a:t>Split Validation</a:t>
            </a:r>
            <a:endParaRPr b="1" sz="2710">
              <a:solidFill>
                <a:schemeClr val="accent2"/>
              </a:solidFill>
            </a:endParaRPr>
          </a:p>
        </p:txBody>
      </p:sp>
      <p:sp>
        <p:nvSpPr>
          <p:cNvPr id="380" name="Google Shape;380;p32"/>
          <p:cNvSpPr txBox="1"/>
          <p:nvPr/>
        </p:nvSpPr>
        <p:spPr>
          <a:xfrm>
            <a:off x="357200" y="1195325"/>
            <a:ext cx="8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pic>
        <p:nvPicPr>
          <p:cNvPr id="381" name="Google Shape;381;p32"/>
          <p:cNvPicPr preferRelativeResize="0"/>
          <p:nvPr/>
        </p:nvPicPr>
        <p:blipFill>
          <a:blip r:embed="rId3">
            <a:alphaModFix/>
          </a:blip>
          <a:stretch>
            <a:fillRect/>
          </a:stretch>
        </p:blipFill>
        <p:spPr>
          <a:xfrm>
            <a:off x="357200" y="1981550"/>
            <a:ext cx="4452551" cy="2736001"/>
          </a:xfrm>
          <a:prstGeom prst="rect">
            <a:avLst/>
          </a:prstGeom>
          <a:noFill/>
          <a:ln>
            <a:noFill/>
          </a:ln>
        </p:spPr>
      </p:pic>
      <p:pic>
        <p:nvPicPr>
          <p:cNvPr id="382" name="Google Shape;382;p32"/>
          <p:cNvPicPr preferRelativeResize="0"/>
          <p:nvPr/>
        </p:nvPicPr>
        <p:blipFill rotWithShape="1">
          <a:blip r:embed="rId4">
            <a:alphaModFix/>
          </a:blip>
          <a:srcRect b="1816" l="0" r="0" t="0"/>
          <a:stretch/>
        </p:blipFill>
        <p:spPr>
          <a:xfrm>
            <a:off x="4809750" y="2075725"/>
            <a:ext cx="4182750" cy="2468851"/>
          </a:xfrm>
          <a:prstGeom prst="rect">
            <a:avLst/>
          </a:prstGeom>
          <a:noFill/>
          <a:ln>
            <a:noFill/>
          </a:ln>
        </p:spPr>
      </p:pic>
      <p:sp>
        <p:nvSpPr>
          <p:cNvPr id="383" name="Google Shape;383;p32"/>
          <p:cNvSpPr txBox="1"/>
          <p:nvPr/>
        </p:nvSpPr>
        <p:spPr>
          <a:xfrm>
            <a:off x="357200" y="1195325"/>
            <a:ext cx="81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ETS function gives an ANA model, indicating an additive error model with seasonality. The residuals are not significantly different from white noise.</a:t>
            </a:r>
            <a:endParaRPr>
              <a:solidFill>
                <a:schemeClr val="dk1"/>
              </a:solidFill>
            </a:endParaRPr>
          </a:p>
        </p:txBody>
      </p:sp>
      <p:graphicFrame>
        <p:nvGraphicFramePr>
          <p:cNvPr id="384" name="Google Shape;384;p32"/>
          <p:cNvGraphicFramePr/>
          <p:nvPr/>
        </p:nvGraphicFramePr>
        <p:xfrm>
          <a:off x="6571350" y="113250"/>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ETS</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Split</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900"/>
                        <a:t>0.27</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0.34</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385" name="Google Shape;385;p32"/>
          <p:cNvGrpSpPr/>
          <p:nvPr/>
        </p:nvGrpSpPr>
        <p:grpSpPr>
          <a:xfrm>
            <a:off x="5896825" y="0"/>
            <a:ext cx="604325" cy="931225"/>
            <a:chOff x="5896825" y="0"/>
            <a:chExt cx="604325" cy="931225"/>
          </a:xfrm>
        </p:grpSpPr>
        <p:pic>
          <p:nvPicPr>
            <p:cNvPr id="386" name="Google Shape;386;p32"/>
            <p:cNvPicPr preferRelativeResize="0"/>
            <p:nvPr/>
          </p:nvPicPr>
          <p:blipFill>
            <a:blip r:embed="rId5">
              <a:alphaModFix/>
            </a:blip>
            <a:stretch>
              <a:fillRect/>
            </a:stretch>
          </p:blipFill>
          <p:spPr>
            <a:xfrm>
              <a:off x="6028602" y="144515"/>
              <a:ext cx="330436" cy="421909"/>
            </a:xfrm>
            <a:prstGeom prst="rect">
              <a:avLst/>
            </a:prstGeom>
            <a:noFill/>
            <a:ln>
              <a:noFill/>
            </a:ln>
          </p:spPr>
        </p:pic>
        <p:sp>
          <p:nvSpPr>
            <p:cNvPr id="387" name="Google Shape;387;p32"/>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32"/>
            <p:cNvPicPr preferRelativeResize="0"/>
            <p:nvPr/>
          </p:nvPicPr>
          <p:blipFill>
            <a:blip r:embed="rId6">
              <a:alphaModFix/>
            </a:blip>
            <a:stretch>
              <a:fillRect/>
            </a:stretch>
          </p:blipFill>
          <p:spPr>
            <a:xfrm>
              <a:off x="6147648" y="0"/>
              <a:ext cx="158300" cy="168625"/>
            </a:xfrm>
            <a:prstGeom prst="rect">
              <a:avLst/>
            </a:prstGeom>
            <a:noFill/>
            <a:ln>
              <a:noFill/>
            </a:ln>
          </p:spPr>
        </p:pic>
        <p:sp>
          <p:nvSpPr>
            <p:cNvPr id="389" name="Google Shape;389;p32"/>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TSLM</a:t>
              </a:r>
              <a:r>
                <a:rPr lang="en" sz="700"/>
                <a:t> (Split)</a:t>
              </a:r>
              <a:endParaRPr sz="700"/>
            </a:p>
          </p:txBody>
        </p:sp>
      </p:grpSp>
      <p:sp>
        <p:nvSpPr>
          <p:cNvPr id="390" name="Google Shape;390;p32"/>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7" name="Shape 67"/>
        <p:cNvGrpSpPr/>
        <p:nvPr/>
      </p:nvGrpSpPr>
      <p:grpSpPr>
        <a:xfrm>
          <a:off x="0" y="0"/>
          <a:ext cx="0" cy="0"/>
          <a:chOff x="0" y="0"/>
          <a:chExt cx="0" cy="0"/>
        </a:xfrm>
      </p:grpSpPr>
      <p:sp>
        <p:nvSpPr>
          <p:cNvPr id="68" name="Google Shape;68;p15"/>
          <p:cNvSpPr/>
          <p:nvPr/>
        </p:nvSpPr>
        <p:spPr>
          <a:xfrm>
            <a:off x="-5450" y="2656025"/>
            <a:ext cx="9144000" cy="2490000"/>
          </a:xfrm>
          <a:prstGeom prst="rect">
            <a:avLst/>
          </a:prstGeom>
          <a:solidFill>
            <a:schemeClr val="accent3"/>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5"/>
          <p:cNvPicPr preferRelativeResize="0"/>
          <p:nvPr/>
        </p:nvPicPr>
        <p:blipFill rotWithShape="1">
          <a:blip r:embed="rId3">
            <a:alphaModFix amt="39000"/>
          </a:blip>
          <a:srcRect b="11516" l="0" r="0" t="47541"/>
          <a:stretch/>
        </p:blipFill>
        <p:spPr>
          <a:xfrm>
            <a:off x="-5450" y="2656025"/>
            <a:ext cx="9144000" cy="2490000"/>
          </a:xfrm>
          <a:prstGeom prst="rect">
            <a:avLst/>
          </a:prstGeom>
          <a:noFill/>
          <a:ln>
            <a:noFill/>
          </a:ln>
        </p:spPr>
      </p:pic>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00">
                <a:solidFill>
                  <a:srgbClr val="000000"/>
                </a:solidFill>
              </a:rPr>
              <a:t>Our Team</a:t>
            </a:r>
            <a:endParaRPr b="1" sz="2700">
              <a:solidFill>
                <a:srgbClr val="000000"/>
              </a:solidFill>
            </a:endParaRPr>
          </a:p>
        </p:txBody>
      </p:sp>
      <p:sp>
        <p:nvSpPr>
          <p:cNvPr id="71" name="Google Shape;71;p15"/>
          <p:cNvSpPr/>
          <p:nvPr/>
        </p:nvSpPr>
        <p:spPr>
          <a:xfrm rot="5400000">
            <a:off x="-544382" y="2112675"/>
            <a:ext cx="3521700" cy="20703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50000"/>
              </a:lnSpc>
              <a:spcBef>
                <a:spcPts val="0"/>
              </a:spcBef>
              <a:spcAft>
                <a:spcPts val="1000"/>
              </a:spcAft>
              <a:buNone/>
            </a:pPr>
            <a:r>
              <a:t/>
            </a:r>
            <a:endParaRPr sz="1300">
              <a:solidFill>
                <a:schemeClr val="dk1"/>
              </a:solidFill>
            </a:endParaRPr>
          </a:p>
        </p:txBody>
      </p:sp>
      <p:sp>
        <p:nvSpPr>
          <p:cNvPr id="72" name="Google Shape;72;p15"/>
          <p:cNvSpPr/>
          <p:nvPr/>
        </p:nvSpPr>
        <p:spPr>
          <a:xfrm rot="-5400000">
            <a:off x="1726290" y="2112675"/>
            <a:ext cx="3521700" cy="2070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50000"/>
              </a:lnSpc>
              <a:spcBef>
                <a:spcPts val="0"/>
              </a:spcBef>
              <a:spcAft>
                <a:spcPts val="1000"/>
              </a:spcAft>
              <a:buNone/>
            </a:pPr>
            <a:r>
              <a:t/>
            </a:r>
            <a:endParaRPr sz="1300">
              <a:solidFill>
                <a:schemeClr val="dk1"/>
              </a:solidFill>
            </a:endParaRPr>
          </a:p>
        </p:txBody>
      </p:sp>
      <p:sp>
        <p:nvSpPr>
          <p:cNvPr id="73" name="Google Shape;73;p15"/>
          <p:cNvSpPr/>
          <p:nvPr/>
        </p:nvSpPr>
        <p:spPr>
          <a:xfrm rot="5400000">
            <a:off x="3948650" y="2160975"/>
            <a:ext cx="3511200" cy="1963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research proposal</a:t>
            </a:r>
            <a:endParaRPr sz="900">
              <a:solidFill>
                <a:schemeClr val="dk1"/>
              </a:solidFill>
            </a:endParaRPr>
          </a:p>
        </p:txBody>
      </p:sp>
      <p:sp>
        <p:nvSpPr>
          <p:cNvPr id="74" name="Google Shape;74;p15"/>
          <p:cNvSpPr/>
          <p:nvPr/>
        </p:nvSpPr>
        <p:spPr>
          <a:xfrm rot="-5400000">
            <a:off x="6171175" y="2102050"/>
            <a:ext cx="3500400" cy="2070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50000"/>
              </a:lnSpc>
              <a:spcBef>
                <a:spcPts val="0"/>
              </a:spcBef>
              <a:spcAft>
                <a:spcPts val="1000"/>
              </a:spcAft>
              <a:buNone/>
            </a:pPr>
            <a:r>
              <a:t/>
            </a:r>
            <a:endParaRPr sz="1300">
              <a:solidFill>
                <a:schemeClr val="dk1"/>
              </a:solidFill>
            </a:endParaRPr>
          </a:p>
        </p:txBody>
      </p:sp>
      <p:sp>
        <p:nvSpPr>
          <p:cNvPr id="75" name="Google Shape;75;p15"/>
          <p:cNvSpPr/>
          <p:nvPr/>
        </p:nvSpPr>
        <p:spPr>
          <a:xfrm>
            <a:off x="425075" y="1253963"/>
            <a:ext cx="1582800" cy="15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900196" y="1208238"/>
            <a:ext cx="1582800" cy="15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7129975" y="1253963"/>
            <a:ext cx="1582800" cy="158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5"/>
          <p:cNvPicPr preferRelativeResize="0"/>
          <p:nvPr/>
        </p:nvPicPr>
        <p:blipFill rotWithShape="1">
          <a:blip r:embed="rId4">
            <a:alphaModFix/>
          </a:blip>
          <a:srcRect b="30216" l="4987" r="4978" t="0"/>
          <a:stretch/>
        </p:blipFill>
        <p:spPr>
          <a:xfrm>
            <a:off x="2721092" y="1253963"/>
            <a:ext cx="1532100" cy="1582800"/>
          </a:xfrm>
          <a:prstGeom prst="ellipse">
            <a:avLst/>
          </a:prstGeom>
          <a:noFill/>
          <a:ln>
            <a:noFill/>
          </a:ln>
        </p:spPr>
      </p:pic>
      <p:sp>
        <p:nvSpPr>
          <p:cNvPr id="79" name="Google Shape;79;p15"/>
          <p:cNvSpPr txBox="1"/>
          <p:nvPr/>
        </p:nvSpPr>
        <p:spPr>
          <a:xfrm>
            <a:off x="2505550" y="3016025"/>
            <a:ext cx="1963200" cy="145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t>Teresa Wang</a:t>
            </a:r>
            <a:endParaRPr b="1" sz="1100"/>
          </a:p>
          <a:p>
            <a:pPr indent="0" lvl="0" marL="0" marR="0" rtl="0" algn="ctr">
              <a:lnSpc>
                <a:spcPct val="100000"/>
              </a:lnSpc>
              <a:spcBef>
                <a:spcPts val="1000"/>
              </a:spcBef>
              <a:spcAft>
                <a:spcPts val="0"/>
              </a:spcAft>
              <a:buNone/>
            </a:pPr>
            <a:r>
              <a:rPr lang="en" sz="1100">
                <a:solidFill>
                  <a:schemeClr val="dk1"/>
                </a:solidFill>
              </a:rPr>
              <a:t>BBA Finance, Psychology, Economics (minor) </a:t>
            </a:r>
            <a:r>
              <a:rPr lang="en" sz="1100"/>
              <a:t>@ Emory University</a:t>
            </a:r>
            <a:endParaRPr sz="1100"/>
          </a:p>
          <a:p>
            <a:pPr indent="0" lvl="0" marL="0" rtl="0" algn="ctr">
              <a:spcBef>
                <a:spcPts val="1000"/>
              </a:spcBef>
              <a:spcAft>
                <a:spcPts val="0"/>
              </a:spcAft>
              <a:buNone/>
            </a:pPr>
            <a:r>
              <a:rPr b="1" lang="en" sz="1100"/>
              <a:t>Linear Regression, TSLM, Future Work &amp; Conclusion</a:t>
            </a:r>
            <a:endParaRPr b="1" sz="1100"/>
          </a:p>
        </p:txBody>
      </p:sp>
      <p:pic>
        <p:nvPicPr>
          <p:cNvPr id="80" name="Google Shape;80;p15"/>
          <p:cNvPicPr preferRelativeResize="0"/>
          <p:nvPr/>
        </p:nvPicPr>
        <p:blipFill rotWithShape="1">
          <a:blip r:embed="rId5">
            <a:alphaModFix/>
          </a:blip>
          <a:srcRect b="7575" l="0" r="0" t="3614"/>
          <a:stretch/>
        </p:blipFill>
        <p:spPr>
          <a:xfrm>
            <a:off x="425100" y="1253975"/>
            <a:ext cx="1582800" cy="1582800"/>
          </a:xfrm>
          <a:prstGeom prst="ellipse">
            <a:avLst/>
          </a:prstGeom>
          <a:noFill/>
          <a:ln>
            <a:noFill/>
          </a:ln>
        </p:spPr>
      </p:pic>
      <p:sp>
        <p:nvSpPr>
          <p:cNvPr id="81" name="Google Shape;81;p15"/>
          <p:cNvSpPr txBox="1"/>
          <p:nvPr/>
        </p:nvSpPr>
        <p:spPr>
          <a:xfrm>
            <a:off x="234887" y="3016025"/>
            <a:ext cx="1963200" cy="162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t>Nimo Man</a:t>
            </a:r>
            <a:endParaRPr b="1" sz="1100"/>
          </a:p>
          <a:p>
            <a:pPr indent="0" lvl="0" marL="0" rtl="0" algn="ctr">
              <a:spcBef>
                <a:spcPts val="1000"/>
              </a:spcBef>
              <a:spcAft>
                <a:spcPts val="0"/>
              </a:spcAft>
              <a:buNone/>
            </a:pPr>
            <a:r>
              <a:rPr lang="en" sz="1100"/>
              <a:t>BSBA Finance, Management of Information System @ Boston University</a:t>
            </a:r>
            <a:endParaRPr sz="1100"/>
          </a:p>
          <a:p>
            <a:pPr indent="0" lvl="0" marL="0" rtl="0" algn="ctr">
              <a:spcBef>
                <a:spcPts val="1000"/>
              </a:spcBef>
              <a:spcAft>
                <a:spcPts val="0"/>
              </a:spcAft>
              <a:buNone/>
            </a:pPr>
            <a:r>
              <a:rPr b="1" lang="en" sz="1100"/>
              <a:t>Business Problem, Introduction, Data Overview</a:t>
            </a:r>
            <a:endParaRPr b="1" sz="1100"/>
          </a:p>
        </p:txBody>
      </p:sp>
      <p:pic>
        <p:nvPicPr>
          <p:cNvPr id="82" name="Google Shape;82;p15"/>
          <p:cNvPicPr preferRelativeResize="0"/>
          <p:nvPr/>
        </p:nvPicPr>
        <p:blipFill rotWithShape="1">
          <a:blip r:embed="rId6">
            <a:alphaModFix/>
          </a:blip>
          <a:srcRect b="0" l="19316" r="17535" t="0"/>
          <a:stretch/>
        </p:blipFill>
        <p:spPr>
          <a:xfrm>
            <a:off x="4881825" y="1201325"/>
            <a:ext cx="1644900" cy="1688100"/>
          </a:xfrm>
          <a:prstGeom prst="ellipse">
            <a:avLst/>
          </a:prstGeom>
          <a:noFill/>
          <a:ln>
            <a:noFill/>
          </a:ln>
        </p:spPr>
      </p:pic>
      <p:sp>
        <p:nvSpPr>
          <p:cNvPr id="83" name="Google Shape;83;p15"/>
          <p:cNvSpPr txBox="1"/>
          <p:nvPr/>
        </p:nvSpPr>
        <p:spPr>
          <a:xfrm>
            <a:off x="4722650" y="2926400"/>
            <a:ext cx="1963200" cy="194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t>Ruobing Xue</a:t>
            </a:r>
            <a:endParaRPr b="1" sz="1100"/>
          </a:p>
          <a:p>
            <a:pPr indent="0" lvl="0" marL="0" marR="0" rtl="0" algn="ctr">
              <a:lnSpc>
                <a:spcPct val="100000"/>
              </a:lnSpc>
              <a:spcBef>
                <a:spcPts val="1000"/>
              </a:spcBef>
              <a:spcAft>
                <a:spcPts val="0"/>
              </a:spcAft>
              <a:buNone/>
            </a:pPr>
            <a:r>
              <a:rPr lang="en" sz="1100">
                <a:solidFill>
                  <a:schemeClr val="dk1"/>
                </a:solidFill>
              </a:rPr>
              <a:t>Economics </a:t>
            </a:r>
            <a:r>
              <a:rPr lang="en" sz="1100"/>
              <a:t>@CUFE</a:t>
            </a:r>
            <a:endParaRPr sz="1100"/>
          </a:p>
          <a:p>
            <a:pPr indent="0" lvl="0" marL="0" marR="0" rtl="0" algn="ctr">
              <a:lnSpc>
                <a:spcPct val="100000"/>
              </a:lnSpc>
              <a:spcBef>
                <a:spcPts val="0"/>
              </a:spcBef>
              <a:spcAft>
                <a:spcPts val="0"/>
              </a:spcAft>
              <a:buNone/>
            </a:pPr>
            <a:r>
              <a:t/>
            </a:r>
            <a:endParaRPr sz="500"/>
          </a:p>
          <a:p>
            <a:pPr indent="0" lvl="0" marL="0" marR="0" rtl="0" algn="ctr">
              <a:lnSpc>
                <a:spcPct val="100000"/>
              </a:lnSpc>
              <a:spcBef>
                <a:spcPts val="0"/>
              </a:spcBef>
              <a:spcAft>
                <a:spcPts val="0"/>
              </a:spcAft>
              <a:buNone/>
            </a:pPr>
            <a:r>
              <a:rPr lang="en" sz="1100"/>
              <a:t>International Corporate Finance &amp; Banking @ University of Glasgow</a:t>
            </a:r>
            <a:endParaRPr sz="1100"/>
          </a:p>
          <a:p>
            <a:pPr indent="0" lvl="0" marL="0" rtl="0" algn="ctr">
              <a:spcBef>
                <a:spcPts val="0"/>
              </a:spcBef>
              <a:spcAft>
                <a:spcPts val="0"/>
              </a:spcAft>
              <a:buNone/>
            </a:pPr>
            <a:r>
              <a:t/>
            </a:r>
            <a:endParaRPr sz="500"/>
          </a:p>
          <a:p>
            <a:pPr indent="0" lvl="0" marL="0" rtl="0" algn="ctr">
              <a:spcBef>
                <a:spcPts val="0"/>
              </a:spcBef>
              <a:spcAft>
                <a:spcPts val="0"/>
              </a:spcAft>
              <a:buNone/>
            </a:pPr>
            <a:r>
              <a:rPr lang="en" sz="1100"/>
              <a:t>Senior Risk Manager @CreditEase</a:t>
            </a:r>
            <a:endParaRPr sz="1100"/>
          </a:p>
          <a:p>
            <a:pPr indent="0" lvl="0" marL="0" rtl="0" algn="ctr">
              <a:spcBef>
                <a:spcPts val="1000"/>
              </a:spcBef>
              <a:spcAft>
                <a:spcPts val="0"/>
              </a:spcAft>
              <a:buNone/>
            </a:pPr>
            <a:r>
              <a:rPr b="1" lang="en" sz="1100"/>
              <a:t>ETS, ARIMA Models</a:t>
            </a:r>
            <a:endParaRPr b="1" sz="1100"/>
          </a:p>
        </p:txBody>
      </p:sp>
      <p:pic>
        <p:nvPicPr>
          <p:cNvPr id="84" name="Google Shape;84;p15"/>
          <p:cNvPicPr preferRelativeResize="0"/>
          <p:nvPr/>
        </p:nvPicPr>
        <p:blipFill>
          <a:blip r:embed="rId7">
            <a:alphaModFix/>
          </a:blip>
          <a:stretch>
            <a:fillRect/>
          </a:stretch>
        </p:blipFill>
        <p:spPr>
          <a:xfrm>
            <a:off x="7054400" y="1238300"/>
            <a:ext cx="1704675" cy="1688099"/>
          </a:xfrm>
          <a:prstGeom prst="rect">
            <a:avLst/>
          </a:prstGeom>
          <a:noFill/>
          <a:ln>
            <a:noFill/>
          </a:ln>
        </p:spPr>
      </p:pic>
      <p:sp>
        <p:nvSpPr>
          <p:cNvPr id="85" name="Google Shape;85;p15"/>
          <p:cNvSpPr txBox="1"/>
          <p:nvPr/>
        </p:nvSpPr>
        <p:spPr>
          <a:xfrm>
            <a:off x="6886199" y="3073025"/>
            <a:ext cx="2070300" cy="145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100"/>
              <a:t>Beca Wang</a:t>
            </a:r>
            <a:endParaRPr b="1" sz="1100"/>
          </a:p>
          <a:p>
            <a:pPr indent="0" lvl="0" marL="0" marR="0" rtl="0" algn="ctr">
              <a:lnSpc>
                <a:spcPct val="100000"/>
              </a:lnSpc>
              <a:spcBef>
                <a:spcPts val="1000"/>
              </a:spcBef>
              <a:spcAft>
                <a:spcPts val="0"/>
              </a:spcAft>
              <a:buNone/>
            </a:pPr>
            <a:r>
              <a:rPr lang="en" sz="1100">
                <a:solidFill>
                  <a:schemeClr val="dk1"/>
                </a:solidFill>
              </a:rPr>
              <a:t>BBA Management Information Systems, Psych, </a:t>
            </a:r>
            <a:r>
              <a:rPr lang="en" sz="1100"/>
              <a:t>@ UT Austin</a:t>
            </a:r>
            <a:endParaRPr sz="1100"/>
          </a:p>
          <a:p>
            <a:pPr indent="0" lvl="0" marL="0" rtl="0" algn="ctr">
              <a:spcBef>
                <a:spcPts val="0"/>
              </a:spcBef>
              <a:spcAft>
                <a:spcPts val="0"/>
              </a:spcAft>
              <a:buNone/>
            </a:pPr>
            <a:r>
              <a:t/>
            </a:r>
            <a:endParaRPr sz="1100"/>
          </a:p>
          <a:p>
            <a:pPr indent="0" lvl="0" marL="0" rtl="0" algn="ctr">
              <a:spcBef>
                <a:spcPts val="1000"/>
              </a:spcBef>
              <a:spcAft>
                <a:spcPts val="0"/>
              </a:spcAft>
              <a:buNone/>
            </a:pPr>
            <a:r>
              <a:rPr lang="en" sz="1100"/>
              <a:t> </a:t>
            </a:r>
            <a:r>
              <a:rPr b="1" lang="en" sz="1100"/>
              <a:t>ARIMA Models, Model Evaluation and Selection</a:t>
            </a:r>
            <a:endParaRPr b="1" sz="1100"/>
          </a:p>
        </p:txBody>
      </p:sp>
      <p:sp>
        <p:nvSpPr>
          <p:cNvPr id="86" name="Google Shape;86;p15"/>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graphicFrame>
        <p:nvGraphicFramePr>
          <p:cNvPr id="395" name="Google Shape;395;p33"/>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396" name="Google Shape;396;p33"/>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ETS Model:</a:t>
            </a:r>
            <a:r>
              <a:rPr b="1" lang="en" sz="2710">
                <a:solidFill>
                  <a:schemeClr val="accent6"/>
                </a:solidFill>
              </a:rPr>
              <a:t> </a:t>
            </a:r>
            <a:r>
              <a:rPr b="1" lang="en" sz="2710">
                <a:solidFill>
                  <a:schemeClr val="accent6"/>
                </a:solidFill>
              </a:rPr>
              <a:t>Backtesting</a:t>
            </a:r>
            <a:endParaRPr b="1" sz="2710">
              <a:solidFill>
                <a:schemeClr val="accent6"/>
              </a:solidFill>
            </a:endParaRPr>
          </a:p>
        </p:txBody>
      </p:sp>
      <p:sp>
        <p:nvSpPr>
          <p:cNvPr id="397" name="Google Shape;397;p33"/>
          <p:cNvSpPr txBox="1"/>
          <p:nvPr/>
        </p:nvSpPr>
        <p:spPr>
          <a:xfrm>
            <a:off x="334488" y="1354175"/>
            <a:ext cx="847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Expanding</a:t>
            </a:r>
            <a:r>
              <a:rPr lang="en"/>
              <a:t> Window has lower MAE and </a:t>
            </a:r>
            <a:r>
              <a:rPr lang="en"/>
              <a:t>RMSE scores. </a:t>
            </a:r>
            <a:endParaRPr/>
          </a:p>
          <a:p>
            <a:pPr indent="0" lvl="0" marL="0" rtl="0" algn="l">
              <a:spcBef>
                <a:spcPts val="0"/>
              </a:spcBef>
              <a:spcAft>
                <a:spcPts val="0"/>
              </a:spcAft>
              <a:buNone/>
            </a:pPr>
            <a:r>
              <a:rPr lang="en"/>
              <a:t>AICc of Sliding Window is much lower and stable than that of Expanding Window.</a:t>
            </a:r>
            <a:endParaRPr/>
          </a:p>
        </p:txBody>
      </p:sp>
      <p:graphicFrame>
        <p:nvGraphicFramePr>
          <p:cNvPr id="398" name="Google Shape;398;p33"/>
          <p:cNvGraphicFramePr/>
          <p:nvPr/>
        </p:nvGraphicFramePr>
        <p:xfrm>
          <a:off x="6571350" y="113238"/>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ctr">
                        <a:spcBef>
                          <a:spcPts val="0"/>
                        </a:spcBef>
                        <a:spcAft>
                          <a:spcPts val="0"/>
                        </a:spcAft>
                        <a:buNone/>
                      </a:pPr>
                      <a:r>
                        <a:rPr lang="en" sz="900">
                          <a:solidFill>
                            <a:schemeClr val="dk2"/>
                          </a:solidFill>
                        </a:rPr>
                        <a:t>ETS</a:t>
                      </a:r>
                      <a:endParaRPr sz="9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Sliding</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sz="900"/>
                        <a:t>0.23</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0.29</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99" name="Google Shape;399;p33"/>
          <p:cNvPicPr preferRelativeResize="0"/>
          <p:nvPr/>
        </p:nvPicPr>
        <p:blipFill>
          <a:blip r:embed="rId3">
            <a:alphaModFix/>
          </a:blip>
          <a:stretch>
            <a:fillRect/>
          </a:stretch>
        </p:blipFill>
        <p:spPr>
          <a:xfrm>
            <a:off x="55675" y="2369225"/>
            <a:ext cx="2879551" cy="2015600"/>
          </a:xfrm>
          <a:prstGeom prst="rect">
            <a:avLst/>
          </a:prstGeom>
          <a:noFill/>
          <a:ln>
            <a:noFill/>
          </a:ln>
        </p:spPr>
      </p:pic>
      <p:pic>
        <p:nvPicPr>
          <p:cNvPr id="400" name="Google Shape;400;p33"/>
          <p:cNvPicPr preferRelativeResize="0"/>
          <p:nvPr/>
        </p:nvPicPr>
        <p:blipFill>
          <a:blip r:embed="rId4">
            <a:alphaModFix/>
          </a:blip>
          <a:stretch>
            <a:fillRect/>
          </a:stretch>
        </p:blipFill>
        <p:spPr>
          <a:xfrm>
            <a:off x="5975325" y="2369225"/>
            <a:ext cx="3071450" cy="2015600"/>
          </a:xfrm>
          <a:prstGeom prst="rect">
            <a:avLst/>
          </a:prstGeom>
          <a:noFill/>
          <a:ln>
            <a:noFill/>
          </a:ln>
        </p:spPr>
      </p:pic>
      <p:grpSp>
        <p:nvGrpSpPr>
          <p:cNvPr id="401" name="Google Shape;401;p33"/>
          <p:cNvGrpSpPr/>
          <p:nvPr/>
        </p:nvGrpSpPr>
        <p:grpSpPr>
          <a:xfrm>
            <a:off x="5896825" y="0"/>
            <a:ext cx="604325" cy="931225"/>
            <a:chOff x="5896825" y="0"/>
            <a:chExt cx="604325" cy="931225"/>
          </a:xfrm>
        </p:grpSpPr>
        <p:pic>
          <p:nvPicPr>
            <p:cNvPr id="402" name="Google Shape;402;p33"/>
            <p:cNvPicPr preferRelativeResize="0"/>
            <p:nvPr/>
          </p:nvPicPr>
          <p:blipFill>
            <a:blip r:embed="rId5">
              <a:alphaModFix/>
            </a:blip>
            <a:stretch>
              <a:fillRect/>
            </a:stretch>
          </p:blipFill>
          <p:spPr>
            <a:xfrm>
              <a:off x="6028602" y="144515"/>
              <a:ext cx="330436" cy="421909"/>
            </a:xfrm>
            <a:prstGeom prst="rect">
              <a:avLst/>
            </a:prstGeom>
            <a:noFill/>
            <a:ln>
              <a:noFill/>
            </a:ln>
          </p:spPr>
        </p:pic>
        <p:sp>
          <p:nvSpPr>
            <p:cNvPr id="403" name="Google Shape;403;p33"/>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33"/>
            <p:cNvPicPr preferRelativeResize="0"/>
            <p:nvPr/>
          </p:nvPicPr>
          <p:blipFill>
            <a:blip r:embed="rId6">
              <a:alphaModFix/>
            </a:blip>
            <a:stretch>
              <a:fillRect/>
            </a:stretch>
          </p:blipFill>
          <p:spPr>
            <a:xfrm>
              <a:off x="6147648" y="0"/>
              <a:ext cx="158300" cy="168625"/>
            </a:xfrm>
            <a:prstGeom prst="rect">
              <a:avLst/>
            </a:prstGeom>
            <a:noFill/>
            <a:ln>
              <a:noFill/>
            </a:ln>
          </p:spPr>
        </p:pic>
        <p:sp>
          <p:nvSpPr>
            <p:cNvPr id="405" name="Google Shape;405;p33"/>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700">
                  <a:solidFill>
                    <a:schemeClr val="dk1"/>
                  </a:solidFill>
                </a:rPr>
                <a:t>TS</a:t>
              </a:r>
              <a:r>
                <a:rPr lang="en" sz="700">
                  <a:solidFill>
                    <a:schemeClr val="dk1"/>
                  </a:solidFill>
                </a:rPr>
                <a:t>LM (Split)</a:t>
              </a:r>
              <a:endParaRPr sz="700"/>
            </a:p>
          </p:txBody>
        </p:sp>
      </p:grpSp>
      <p:pic>
        <p:nvPicPr>
          <p:cNvPr id="406" name="Google Shape;406;p33"/>
          <p:cNvPicPr preferRelativeResize="0"/>
          <p:nvPr/>
        </p:nvPicPr>
        <p:blipFill>
          <a:blip r:embed="rId7">
            <a:alphaModFix/>
          </a:blip>
          <a:stretch>
            <a:fillRect/>
          </a:stretch>
        </p:blipFill>
        <p:spPr>
          <a:xfrm>
            <a:off x="2850675" y="2392225"/>
            <a:ext cx="3124650" cy="1969599"/>
          </a:xfrm>
          <a:prstGeom prst="rect">
            <a:avLst/>
          </a:prstGeom>
          <a:noFill/>
          <a:ln>
            <a:noFill/>
          </a:ln>
        </p:spPr>
      </p:pic>
      <p:sp>
        <p:nvSpPr>
          <p:cNvPr id="407" name="Google Shape;407;p33"/>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aphicFrame>
        <p:nvGraphicFramePr>
          <p:cNvPr id="412" name="Google Shape;412;p34"/>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413" name="Google Shape;413;p34"/>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SARIMA</a:t>
            </a:r>
            <a:r>
              <a:rPr b="1" lang="en" sz="2710"/>
              <a:t> Model: </a:t>
            </a:r>
            <a:r>
              <a:rPr b="1" lang="en" sz="2710">
                <a:solidFill>
                  <a:schemeClr val="accent2"/>
                </a:solidFill>
              </a:rPr>
              <a:t>Split Validation</a:t>
            </a:r>
            <a:endParaRPr b="1" sz="2710">
              <a:solidFill>
                <a:schemeClr val="accent6"/>
              </a:solidFill>
            </a:endParaRPr>
          </a:p>
        </p:txBody>
      </p:sp>
      <p:sp>
        <p:nvSpPr>
          <p:cNvPr id="414" name="Google Shape;414;p34"/>
          <p:cNvSpPr txBox="1"/>
          <p:nvPr/>
        </p:nvSpPr>
        <p:spPr>
          <a:xfrm>
            <a:off x="357200" y="1195325"/>
            <a:ext cx="8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415" name="Google Shape;415;p34"/>
          <p:cNvSpPr txBox="1"/>
          <p:nvPr/>
        </p:nvSpPr>
        <p:spPr>
          <a:xfrm>
            <a:off x="357200" y="953525"/>
            <a:ext cx="844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auto.arima() gives the seasonal order of (0,1,1)[12]. Based on the seasonal result and eacf graph, we predict with 3 different SARIMA models. Residuals of Arima(1,1,1)(0,1,1)[12] model perform best as white noise.</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416" name="Google Shape;416;p34"/>
          <p:cNvPicPr preferRelativeResize="0"/>
          <p:nvPr/>
        </p:nvPicPr>
        <p:blipFill>
          <a:blip r:embed="rId3">
            <a:alphaModFix/>
          </a:blip>
          <a:stretch>
            <a:fillRect/>
          </a:stretch>
        </p:blipFill>
        <p:spPr>
          <a:xfrm>
            <a:off x="1015438" y="1727338"/>
            <a:ext cx="6786524" cy="2949100"/>
          </a:xfrm>
          <a:prstGeom prst="rect">
            <a:avLst/>
          </a:prstGeom>
          <a:noFill/>
          <a:ln>
            <a:noFill/>
          </a:ln>
        </p:spPr>
      </p:pic>
      <p:sp>
        <p:nvSpPr>
          <p:cNvPr id="417" name="Google Shape;417;p34"/>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aphicFrame>
        <p:nvGraphicFramePr>
          <p:cNvPr id="422" name="Google Shape;422;p35"/>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423" name="Google Shape;423;p35"/>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SARIMA Model: </a:t>
            </a:r>
            <a:r>
              <a:rPr b="1" lang="en" sz="2710">
                <a:solidFill>
                  <a:schemeClr val="accent2"/>
                </a:solidFill>
              </a:rPr>
              <a:t>Split Validation</a:t>
            </a:r>
            <a:endParaRPr b="1" sz="2710">
              <a:solidFill>
                <a:schemeClr val="accent6"/>
              </a:solidFill>
            </a:endParaRPr>
          </a:p>
        </p:txBody>
      </p:sp>
      <p:sp>
        <p:nvSpPr>
          <p:cNvPr id="424" name="Google Shape;424;p35"/>
          <p:cNvSpPr txBox="1"/>
          <p:nvPr/>
        </p:nvSpPr>
        <p:spPr>
          <a:xfrm>
            <a:off x="357200" y="1195325"/>
            <a:ext cx="8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aphicFrame>
        <p:nvGraphicFramePr>
          <p:cNvPr id="425" name="Google Shape;425;p35"/>
          <p:cNvGraphicFramePr/>
          <p:nvPr/>
        </p:nvGraphicFramePr>
        <p:xfrm>
          <a:off x="6571350" y="44275"/>
          <a:ext cx="3000000" cy="3000000"/>
        </p:xfrm>
        <a:graphic>
          <a:graphicData uri="http://schemas.openxmlformats.org/drawingml/2006/table">
            <a:tbl>
              <a:tblPr>
                <a:noFill/>
                <a:tableStyleId>{E937E34A-061A-4763-B401-F0F148CDF94D}</a:tableStyleId>
              </a:tblPr>
              <a:tblGrid>
                <a:gridCol w="825275"/>
                <a:gridCol w="618675"/>
                <a:gridCol w="679575"/>
              </a:tblGrid>
              <a:tr h="320025">
                <a:tc>
                  <a:txBody>
                    <a:bodyPr/>
                    <a:lstStyle/>
                    <a:p>
                      <a:pPr indent="0" lvl="0" marL="0" rtl="0" algn="l">
                        <a:spcBef>
                          <a:spcPts val="0"/>
                        </a:spcBef>
                        <a:spcAft>
                          <a:spcPts val="0"/>
                        </a:spcAft>
                        <a:buNone/>
                      </a:pPr>
                      <a:r>
                        <a:rPr lang="en" sz="900">
                          <a:solidFill>
                            <a:schemeClr val="dk2"/>
                          </a:solidFill>
                        </a:rPr>
                        <a:t>ARIMA(1,1,1)(0,1,1)[12]</a:t>
                      </a:r>
                      <a:endParaRPr sz="900">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Split</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900"/>
                        <a:t>0.20</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0.28</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26" name="Google Shape;426;p35"/>
          <p:cNvPicPr preferRelativeResize="0"/>
          <p:nvPr/>
        </p:nvPicPr>
        <p:blipFill>
          <a:blip r:embed="rId3">
            <a:alphaModFix/>
          </a:blip>
          <a:stretch>
            <a:fillRect/>
          </a:stretch>
        </p:blipFill>
        <p:spPr>
          <a:xfrm>
            <a:off x="408275" y="1107050"/>
            <a:ext cx="4099724" cy="1895150"/>
          </a:xfrm>
          <a:prstGeom prst="rect">
            <a:avLst/>
          </a:prstGeom>
          <a:noFill/>
          <a:ln>
            <a:noFill/>
          </a:ln>
        </p:spPr>
      </p:pic>
      <p:pic>
        <p:nvPicPr>
          <p:cNvPr id="427" name="Google Shape;427;p35"/>
          <p:cNvPicPr preferRelativeResize="0"/>
          <p:nvPr/>
        </p:nvPicPr>
        <p:blipFill>
          <a:blip r:embed="rId4">
            <a:alphaModFix/>
          </a:blip>
          <a:stretch>
            <a:fillRect/>
          </a:stretch>
        </p:blipFill>
        <p:spPr>
          <a:xfrm>
            <a:off x="408275" y="3045750"/>
            <a:ext cx="4099727" cy="1718949"/>
          </a:xfrm>
          <a:prstGeom prst="rect">
            <a:avLst/>
          </a:prstGeom>
          <a:noFill/>
          <a:ln>
            <a:noFill/>
          </a:ln>
        </p:spPr>
      </p:pic>
      <p:pic>
        <p:nvPicPr>
          <p:cNvPr id="428" name="Google Shape;428;p35"/>
          <p:cNvPicPr preferRelativeResize="0"/>
          <p:nvPr/>
        </p:nvPicPr>
        <p:blipFill>
          <a:blip r:embed="rId5">
            <a:alphaModFix/>
          </a:blip>
          <a:stretch>
            <a:fillRect/>
          </a:stretch>
        </p:blipFill>
        <p:spPr>
          <a:xfrm>
            <a:off x="4828025" y="3137500"/>
            <a:ext cx="4187950" cy="1535449"/>
          </a:xfrm>
          <a:prstGeom prst="rect">
            <a:avLst/>
          </a:prstGeom>
          <a:noFill/>
          <a:ln>
            <a:noFill/>
          </a:ln>
        </p:spPr>
      </p:pic>
      <p:sp>
        <p:nvSpPr>
          <p:cNvPr id="429" name="Google Shape;429;p35"/>
          <p:cNvSpPr/>
          <p:nvPr/>
        </p:nvSpPr>
        <p:spPr>
          <a:xfrm>
            <a:off x="4828025" y="3858650"/>
            <a:ext cx="2066700" cy="867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35"/>
          <p:cNvPicPr preferRelativeResize="0"/>
          <p:nvPr/>
        </p:nvPicPr>
        <p:blipFill>
          <a:blip r:embed="rId6">
            <a:alphaModFix/>
          </a:blip>
          <a:stretch>
            <a:fillRect/>
          </a:stretch>
        </p:blipFill>
        <p:spPr>
          <a:xfrm>
            <a:off x="4828025" y="1195325"/>
            <a:ext cx="4187951" cy="1850425"/>
          </a:xfrm>
          <a:prstGeom prst="rect">
            <a:avLst/>
          </a:prstGeom>
          <a:noFill/>
          <a:ln>
            <a:noFill/>
          </a:ln>
        </p:spPr>
      </p:pic>
      <p:grpSp>
        <p:nvGrpSpPr>
          <p:cNvPr id="431" name="Google Shape;431;p35"/>
          <p:cNvGrpSpPr/>
          <p:nvPr/>
        </p:nvGrpSpPr>
        <p:grpSpPr>
          <a:xfrm>
            <a:off x="5896825" y="0"/>
            <a:ext cx="604325" cy="931225"/>
            <a:chOff x="5896825" y="0"/>
            <a:chExt cx="604325" cy="931225"/>
          </a:xfrm>
        </p:grpSpPr>
        <p:pic>
          <p:nvPicPr>
            <p:cNvPr id="432" name="Google Shape;432;p35"/>
            <p:cNvPicPr preferRelativeResize="0"/>
            <p:nvPr/>
          </p:nvPicPr>
          <p:blipFill>
            <a:blip r:embed="rId7">
              <a:alphaModFix/>
            </a:blip>
            <a:stretch>
              <a:fillRect/>
            </a:stretch>
          </p:blipFill>
          <p:spPr>
            <a:xfrm>
              <a:off x="6028602" y="144515"/>
              <a:ext cx="330436" cy="421909"/>
            </a:xfrm>
            <a:prstGeom prst="rect">
              <a:avLst/>
            </a:prstGeom>
            <a:noFill/>
            <a:ln>
              <a:noFill/>
            </a:ln>
          </p:spPr>
        </p:pic>
        <p:sp>
          <p:nvSpPr>
            <p:cNvPr id="433" name="Google Shape;433;p35"/>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5"/>
            <p:cNvPicPr preferRelativeResize="0"/>
            <p:nvPr/>
          </p:nvPicPr>
          <p:blipFill>
            <a:blip r:embed="rId8">
              <a:alphaModFix/>
            </a:blip>
            <a:stretch>
              <a:fillRect/>
            </a:stretch>
          </p:blipFill>
          <p:spPr>
            <a:xfrm>
              <a:off x="6147648" y="0"/>
              <a:ext cx="158300" cy="168625"/>
            </a:xfrm>
            <a:prstGeom prst="rect">
              <a:avLst/>
            </a:prstGeom>
            <a:noFill/>
            <a:ln>
              <a:noFill/>
            </a:ln>
          </p:spPr>
        </p:pic>
        <p:sp>
          <p:nvSpPr>
            <p:cNvPr id="435" name="Google Shape;435;p35"/>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SARIMA</a:t>
              </a:r>
              <a:endParaRPr sz="700"/>
            </a:p>
            <a:p>
              <a:pPr indent="0" lvl="0" marL="0" rtl="0" algn="l">
                <a:lnSpc>
                  <a:spcPct val="115000"/>
                </a:lnSpc>
                <a:spcBef>
                  <a:spcPts val="0"/>
                </a:spcBef>
                <a:spcAft>
                  <a:spcPts val="0"/>
                </a:spcAft>
                <a:buNone/>
              </a:pPr>
              <a:r>
                <a:rPr lang="en" sz="700"/>
                <a:t>(Split)</a:t>
              </a:r>
              <a:endParaRPr sz="700"/>
            </a:p>
          </p:txBody>
        </p:sp>
      </p:grpSp>
      <p:sp>
        <p:nvSpPr>
          <p:cNvPr id="436" name="Google Shape;436;p35"/>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aphicFrame>
        <p:nvGraphicFramePr>
          <p:cNvPr id="441" name="Google Shape;441;p36"/>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Results &amp;</a:t>
                      </a:r>
                      <a:r>
                        <a:rPr lang="en" sz="1100">
                          <a:solidFill>
                            <a:schemeClr val="dk2"/>
                          </a:solidFill>
                        </a:rPr>
                        <a:t> </a:t>
                      </a:r>
                      <a:r>
                        <a:rPr b="1" lang="en" sz="1100">
                          <a:solidFill>
                            <a:schemeClr val="accent3"/>
                          </a:solidFill>
                        </a:rPr>
                        <a:t>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442" name="Google Shape;442;p36"/>
          <p:cNvSpPr txBox="1"/>
          <p:nvPr>
            <p:ph idx="4294967295" type="ctr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SARIMA Model: </a:t>
            </a:r>
            <a:r>
              <a:rPr b="1" lang="en" sz="2710">
                <a:solidFill>
                  <a:schemeClr val="accent6"/>
                </a:solidFill>
              </a:rPr>
              <a:t>Backtesting</a:t>
            </a:r>
            <a:endParaRPr b="1" sz="2710">
              <a:solidFill>
                <a:schemeClr val="accent6"/>
              </a:solidFill>
            </a:endParaRPr>
          </a:p>
        </p:txBody>
      </p:sp>
      <p:sp>
        <p:nvSpPr>
          <p:cNvPr id="443" name="Google Shape;443;p36"/>
          <p:cNvSpPr txBox="1"/>
          <p:nvPr/>
        </p:nvSpPr>
        <p:spPr>
          <a:xfrm>
            <a:off x="357200" y="1195325"/>
            <a:ext cx="81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444" name="Google Shape;444;p36"/>
          <p:cNvSpPr txBox="1"/>
          <p:nvPr/>
        </p:nvSpPr>
        <p:spPr>
          <a:xfrm>
            <a:off x="589700" y="1799600"/>
            <a:ext cx="38919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10">
                <a:solidFill>
                  <a:srgbClr val="4F87D3"/>
                </a:solidFill>
              </a:rPr>
              <a:t>AICc: Expanding Window</a:t>
            </a:r>
            <a:endParaRPr sz="1000">
              <a:solidFill>
                <a:srgbClr val="4F87D3"/>
              </a:solidFill>
            </a:endParaRPr>
          </a:p>
        </p:txBody>
      </p:sp>
      <p:sp>
        <p:nvSpPr>
          <p:cNvPr id="445" name="Google Shape;445;p36"/>
          <p:cNvSpPr txBox="1"/>
          <p:nvPr/>
        </p:nvSpPr>
        <p:spPr>
          <a:xfrm>
            <a:off x="5283200" y="1769725"/>
            <a:ext cx="35874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10">
                <a:solidFill>
                  <a:srgbClr val="4F87D3"/>
                </a:solidFill>
              </a:rPr>
              <a:t>AICc: Sliding Window</a:t>
            </a:r>
            <a:endParaRPr sz="1000">
              <a:solidFill>
                <a:srgbClr val="4F87D3"/>
              </a:solidFill>
            </a:endParaRPr>
          </a:p>
        </p:txBody>
      </p:sp>
      <p:graphicFrame>
        <p:nvGraphicFramePr>
          <p:cNvPr id="446" name="Google Shape;446;p36"/>
          <p:cNvGraphicFramePr/>
          <p:nvPr/>
        </p:nvGraphicFramePr>
        <p:xfrm>
          <a:off x="6589900" y="131750"/>
          <a:ext cx="3000000" cy="3000000"/>
        </p:xfrm>
        <a:graphic>
          <a:graphicData uri="http://schemas.openxmlformats.org/drawingml/2006/table">
            <a:tbl>
              <a:tblPr>
                <a:noFill/>
                <a:tableStyleId>{E937E34A-061A-4763-B401-F0F148CDF94D}</a:tableStyleId>
              </a:tblPr>
              <a:tblGrid>
                <a:gridCol w="854650"/>
                <a:gridCol w="589300"/>
                <a:gridCol w="679575"/>
              </a:tblGrid>
              <a:tr h="320025">
                <a:tc>
                  <a:txBody>
                    <a:bodyPr/>
                    <a:lstStyle/>
                    <a:p>
                      <a:pPr indent="0" lvl="0" marL="0" rtl="0" algn="ctr">
                        <a:spcBef>
                          <a:spcPts val="0"/>
                        </a:spcBef>
                        <a:spcAft>
                          <a:spcPts val="0"/>
                        </a:spcAft>
                        <a:buNone/>
                      </a:pPr>
                      <a:r>
                        <a:rPr lang="en" sz="900">
                          <a:solidFill>
                            <a:schemeClr val="dk2"/>
                          </a:solidFill>
                        </a:rPr>
                        <a:t>SARIMA (0,0,1)(0,1,1)</a:t>
                      </a:r>
                      <a:endParaRPr sz="900">
                        <a:solidFill>
                          <a:schemeClr val="dk2"/>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MAE</a:t>
                      </a:r>
                      <a:endParaRPr sz="9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RMSE</a:t>
                      </a:r>
                      <a:endParaRPr sz="9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0025">
                <a:tc>
                  <a:txBody>
                    <a:bodyPr/>
                    <a:lstStyle/>
                    <a:p>
                      <a:pPr indent="0" lvl="0" marL="0" marR="0" rtl="0" algn="ctr">
                        <a:lnSpc>
                          <a:spcPct val="100000"/>
                        </a:lnSpc>
                        <a:spcBef>
                          <a:spcPts val="0"/>
                        </a:spcBef>
                        <a:spcAft>
                          <a:spcPts val="0"/>
                        </a:spcAft>
                        <a:buNone/>
                      </a:pPr>
                      <a:r>
                        <a:rPr b="1" lang="en" sz="900">
                          <a:solidFill>
                            <a:schemeClr val="lt1"/>
                          </a:solidFill>
                        </a:rPr>
                        <a:t>Sliding</a:t>
                      </a:r>
                      <a:endParaRPr b="1" sz="9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sz="900"/>
                        <a:t>0.4</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t>0.5</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447" name="Google Shape;447;p36"/>
          <p:cNvGrpSpPr/>
          <p:nvPr/>
        </p:nvGrpSpPr>
        <p:grpSpPr>
          <a:xfrm>
            <a:off x="5896825" y="0"/>
            <a:ext cx="604325" cy="931225"/>
            <a:chOff x="5896825" y="0"/>
            <a:chExt cx="604325" cy="931225"/>
          </a:xfrm>
        </p:grpSpPr>
        <p:pic>
          <p:nvPicPr>
            <p:cNvPr id="448" name="Google Shape;448;p36"/>
            <p:cNvPicPr preferRelativeResize="0"/>
            <p:nvPr/>
          </p:nvPicPr>
          <p:blipFill>
            <a:blip r:embed="rId3">
              <a:alphaModFix/>
            </a:blip>
            <a:stretch>
              <a:fillRect/>
            </a:stretch>
          </p:blipFill>
          <p:spPr>
            <a:xfrm>
              <a:off x="6028602" y="144515"/>
              <a:ext cx="330436" cy="421909"/>
            </a:xfrm>
            <a:prstGeom prst="rect">
              <a:avLst/>
            </a:prstGeom>
            <a:noFill/>
            <a:ln>
              <a:noFill/>
            </a:ln>
          </p:spPr>
        </p:pic>
        <p:sp>
          <p:nvSpPr>
            <p:cNvPr id="449" name="Google Shape;449;p36"/>
            <p:cNvSpPr/>
            <p:nvPr/>
          </p:nvSpPr>
          <p:spPr>
            <a:xfrm rot="5400000">
              <a:off x="5987875" y="411175"/>
              <a:ext cx="411900" cy="594000"/>
            </a:xfrm>
            <a:prstGeom prst="corner">
              <a:avLst>
                <a:gd fmla="val 16816" name="adj1"/>
                <a:gd fmla="val 17699" name="adj2"/>
              </a:avLst>
            </a:prstGeom>
            <a:solidFill>
              <a:srgbClr val="E69138"/>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36"/>
            <p:cNvPicPr preferRelativeResize="0"/>
            <p:nvPr/>
          </p:nvPicPr>
          <p:blipFill>
            <a:blip r:embed="rId4">
              <a:alphaModFix/>
            </a:blip>
            <a:stretch>
              <a:fillRect/>
            </a:stretch>
          </p:blipFill>
          <p:spPr>
            <a:xfrm>
              <a:off x="6147648" y="0"/>
              <a:ext cx="158300" cy="168625"/>
            </a:xfrm>
            <a:prstGeom prst="rect">
              <a:avLst/>
            </a:prstGeom>
            <a:noFill/>
            <a:ln>
              <a:noFill/>
            </a:ln>
          </p:spPr>
        </p:pic>
        <p:sp>
          <p:nvSpPr>
            <p:cNvPr id="451" name="Google Shape;451;p36"/>
            <p:cNvSpPr txBox="1"/>
            <p:nvPr/>
          </p:nvSpPr>
          <p:spPr>
            <a:xfrm>
              <a:off x="5952450" y="514825"/>
              <a:ext cx="548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SARIMA(Split)</a:t>
              </a:r>
              <a:endParaRPr sz="700"/>
            </a:p>
          </p:txBody>
        </p:sp>
      </p:grpSp>
      <p:pic>
        <p:nvPicPr>
          <p:cNvPr id="452" name="Google Shape;452;p36"/>
          <p:cNvPicPr preferRelativeResize="0"/>
          <p:nvPr/>
        </p:nvPicPr>
        <p:blipFill>
          <a:blip r:embed="rId5">
            <a:alphaModFix/>
          </a:blip>
          <a:stretch>
            <a:fillRect/>
          </a:stretch>
        </p:blipFill>
        <p:spPr>
          <a:xfrm>
            <a:off x="4688875" y="2249650"/>
            <a:ext cx="4378799" cy="2500125"/>
          </a:xfrm>
          <a:prstGeom prst="rect">
            <a:avLst/>
          </a:prstGeom>
          <a:noFill/>
          <a:ln>
            <a:noFill/>
          </a:ln>
        </p:spPr>
      </p:pic>
      <p:pic>
        <p:nvPicPr>
          <p:cNvPr id="453" name="Google Shape;453;p36"/>
          <p:cNvPicPr preferRelativeResize="0"/>
          <p:nvPr/>
        </p:nvPicPr>
        <p:blipFill>
          <a:blip r:embed="rId6">
            <a:alphaModFix/>
          </a:blip>
          <a:stretch>
            <a:fillRect/>
          </a:stretch>
        </p:blipFill>
        <p:spPr>
          <a:xfrm>
            <a:off x="160675" y="2265600"/>
            <a:ext cx="4320931" cy="2445824"/>
          </a:xfrm>
          <a:prstGeom prst="rect">
            <a:avLst/>
          </a:prstGeom>
          <a:noFill/>
          <a:ln>
            <a:noFill/>
          </a:ln>
        </p:spPr>
      </p:pic>
      <p:sp>
        <p:nvSpPr>
          <p:cNvPr id="454" name="Google Shape;454;p36"/>
          <p:cNvSpPr txBox="1"/>
          <p:nvPr/>
        </p:nvSpPr>
        <p:spPr>
          <a:xfrm>
            <a:off x="357200" y="1017725"/>
            <a:ext cx="871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Auto.arima()</a:t>
            </a:r>
            <a:r>
              <a:rPr lang="en">
                <a:solidFill>
                  <a:schemeClr val="dk1"/>
                </a:solidFill>
              </a:rPr>
              <a:t> gives the order of (0,0,1)(0,1,1). Fit another 3 models based on the seasonal order and eacf</a:t>
            </a:r>
            <a:endParaRPr>
              <a:solidFill>
                <a:schemeClr val="dk1"/>
              </a:solidFill>
            </a:endParaRPr>
          </a:p>
          <a:p>
            <a:pPr indent="0" lvl="0" marL="0" rtl="0" algn="l">
              <a:spcBef>
                <a:spcPts val="0"/>
              </a:spcBef>
              <a:spcAft>
                <a:spcPts val="0"/>
              </a:spcAft>
              <a:buNone/>
            </a:pPr>
            <a:r>
              <a:rPr lang="en">
                <a:solidFill>
                  <a:schemeClr val="dk1"/>
                </a:solidFill>
              </a:rPr>
              <a:t>Models with sliding </a:t>
            </a:r>
            <a:r>
              <a:rPr lang="en">
                <a:solidFill>
                  <a:schemeClr val="dk1"/>
                </a:solidFill>
              </a:rPr>
              <a:t>window have lower AICc than those with expanding window</a:t>
            </a:r>
            <a:endParaRPr>
              <a:solidFill>
                <a:schemeClr val="dk1"/>
              </a:solidFill>
            </a:endParaRPr>
          </a:p>
          <a:p>
            <a:pPr indent="0" lvl="0" marL="0" rtl="0" algn="l">
              <a:spcBef>
                <a:spcPts val="0"/>
              </a:spcBef>
              <a:spcAft>
                <a:spcPts val="0"/>
              </a:spcAft>
              <a:buNone/>
            </a:pPr>
            <a:r>
              <a:rPr lang="en">
                <a:solidFill>
                  <a:schemeClr val="dk1"/>
                </a:solidFill>
              </a:rPr>
              <a:t>SARIMA model (0,0,1)(0,1,1) with sliding window performed the best</a:t>
            </a:r>
            <a:endParaRPr>
              <a:solidFill>
                <a:schemeClr val="dk1"/>
              </a:solidFill>
            </a:endParaRPr>
          </a:p>
        </p:txBody>
      </p:sp>
      <p:cxnSp>
        <p:nvCxnSpPr>
          <p:cNvPr id="455" name="Google Shape;455;p36"/>
          <p:cNvCxnSpPr/>
          <p:nvPr/>
        </p:nvCxnSpPr>
        <p:spPr>
          <a:xfrm rot="10800000">
            <a:off x="7777651" y="3741050"/>
            <a:ext cx="256200" cy="864000"/>
          </a:xfrm>
          <a:prstGeom prst="straightConnector1">
            <a:avLst/>
          </a:prstGeom>
          <a:noFill/>
          <a:ln cap="flat" cmpd="sng" w="28575">
            <a:solidFill>
              <a:srgbClr val="6FA8DC"/>
            </a:solidFill>
            <a:prstDash val="solid"/>
            <a:round/>
            <a:headEnd len="med" w="med" type="none"/>
            <a:tailEnd len="med" w="med" type="triangle"/>
          </a:ln>
        </p:spPr>
      </p:cxnSp>
      <p:sp>
        <p:nvSpPr>
          <p:cNvPr id="456" name="Google Shape;456;p36"/>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37"/>
          <p:cNvPicPr preferRelativeResize="0"/>
          <p:nvPr/>
        </p:nvPicPr>
        <p:blipFill rotWithShape="1">
          <a:blip r:embed="rId3">
            <a:alphaModFix amt="48000"/>
          </a:blip>
          <a:srcRect b="0" l="0" r="6542" t="0"/>
          <a:stretch/>
        </p:blipFill>
        <p:spPr>
          <a:xfrm>
            <a:off x="0" y="261450"/>
            <a:ext cx="5849951" cy="4177874"/>
          </a:xfrm>
          <a:prstGeom prst="rect">
            <a:avLst/>
          </a:prstGeom>
          <a:noFill/>
          <a:ln>
            <a:noFill/>
          </a:ln>
        </p:spPr>
      </p:pic>
      <p:sp>
        <p:nvSpPr>
          <p:cNvPr id="462" name="Google Shape;462;p37">
            <a:hlinkClick/>
          </p:cNvPr>
          <p:cNvSpPr/>
          <p:nvPr/>
        </p:nvSpPr>
        <p:spPr>
          <a:xfrm>
            <a:off x="4482925" y="1673275"/>
            <a:ext cx="3719700" cy="1648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None/>
            </a:pPr>
            <a:r>
              <a:rPr b="1" lang="en" sz="2000">
                <a:solidFill>
                  <a:schemeClr val="lt1"/>
                </a:solidFill>
              </a:rPr>
              <a:t>Model Evaluation &amp; </a:t>
            </a:r>
            <a:endParaRPr b="1" sz="2000">
              <a:solidFill>
                <a:schemeClr val="lt1"/>
              </a:solidFill>
            </a:endParaRPr>
          </a:p>
          <a:p>
            <a:pPr indent="0" lvl="0" marL="0" rtl="0" algn="ctr">
              <a:lnSpc>
                <a:spcPct val="150000"/>
              </a:lnSpc>
              <a:spcBef>
                <a:spcPts val="0"/>
              </a:spcBef>
              <a:spcAft>
                <a:spcPts val="0"/>
              </a:spcAft>
              <a:buNone/>
            </a:pPr>
            <a:r>
              <a:rPr b="1" lang="en" sz="2000">
                <a:solidFill>
                  <a:schemeClr val="lt1"/>
                </a:solidFill>
              </a:rPr>
              <a:t>Model Selection</a:t>
            </a:r>
            <a:endParaRPr/>
          </a:p>
        </p:txBody>
      </p:sp>
      <p:graphicFrame>
        <p:nvGraphicFramePr>
          <p:cNvPr id="463" name="Google Shape;463;p37"/>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Model</a:t>
                      </a:r>
                      <a:r>
                        <a:rPr lang="en" sz="1100">
                          <a:solidFill>
                            <a:schemeClr val="dk2"/>
                          </a:solidFill>
                        </a:rPr>
                        <a:t> </a:t>
                      </a:r>
                      <a:r>
                        <a:rPr b="1" lang="en" sz="1100">
                          <a:solidFill>
                            <a:schemeClr val="accent3"/>
                          </a:solidFill>
                        </a:rPr>
                        <a:t>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311700" y="445025"/>
            <a:ext cx="876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MAE &amp; RMSE: </a:t>
            </a:r>
            <a:r>
              <a:rPr b="1" lang="en" sz="2710">
                <a:solidFill>
                  <a:schemeClr val="accent6"/>
                </a:solidFill>
              </a:rPr>
              <a:t>Determine the best model</a:t>
            </a:r>
            <a:endParaRPr b="1" sz="2710">
              <a:solidFill>
                <a:schemeClr val="accent6"/>
              </a:solidFill>
            </a:endParaRPr>
          </a:p>
        </p:txBody>
      </p:sp>
      <p:graphicFrame>
        <p:nvGraphicFramePr>
          <p:cNvPr id="469" name="Google Shape;469;p38"/>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1632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Model</a:t>
                      </a:r>
                      <a:r>
                        <a:rPr lang="en" sz="1100">
                          <a:solidFill>
                            <a:schemeClr val="dk2"/>
                          </a:solidFill>
                        </a:rPr>
                        <a:t> </a:t>
                      </a:r>
                      <a:r>
                        <a:rPr b="1" lang="en" sz="1100">
                          <a:solidFill>
                            <a:schemeClr val="accent3"/>
                          </a:solidFill>
                        </a:rPr>
                        <a:t>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graphicFrame>
        <p:nvGraphicFramePr>
          <p:cNvPr id="470" name="Google Shape;470;p38"/>
          <p:cNvGraphicFramePr/>
          <p:nvPr/>
        </p:nvGraphicFramePr>
        <p:xfrm>
          <a:off x="1434650" y="1535400"/>
          <a:ext cx="3000000" cy="3000000"/>
        </p:xfrm>
        <a:graphic>
          <a:graphicData uri="http://schemas.openxmlformats.org/drawingml/2006/table">
            <a:tbl>
              <a:tblPr>
                <a:noFill/>
                <a:tableStyleId>{E937E34A-061A-4763-B401-F0F148CDF94D}</a:tableStyleId>
              </a:tblPr>
              <a:tblGrid>
                <a:gridCol w="2558675"/>
                <a:gridCol w="1553425"/>
                <a:gridCol w="1768450"/>
              </a:tblGrid>
              <a:tr h="471025">
                <a:tc>
                  <a:txBody>
                    <a:bodyPr/>
                    <a:lstStyle/>
                    <a:p>
                      <a:pPr indent="0" lvl="0" marL="0" rtl="0" algn="ctr">
                        <a:spcBef>
                          <a:spcPts val="0"/>
                        </a:spcBef>
                        <a:spcAft>
                          <a:spcPts val="0"/>
                        </a:spcAft>
                        <a:buNone/>
                      </a:pPr>
                      <a:r>
                        <a:rPr b="1" lang="en" sz="1600">
                          <a:solidFill>
                            <a:schemeClr val="lt1"/>
                          </a:solidFill>
                        </a:rPr>
                        <a:t>Model </a:t>
                      </a:r>
                      <a:endParaRPr b="1" sz="1600">
                        <a:solidFill>
                          <a:schemeClr val="lt1"/>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600">
                          <a:solidFill>
                            <a:schemeClr val="lt1"/>
                          </a:solidFill>
                        </a:rPr>
                        <a:t>MAE</a:t>
                      </a:r>
                      <a:endParaRPr b="1" sz="1600">
                        <a:solidFill>
                          <a:schemeClr val="lt1"/>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600">
                          <a:solidFill>
                            <a:schemeClr val="lt1"/>
                          </a:solidFill>
                        </a:rPr>
                        <a:t>RMSE</a:t>
                      </a:r>
                      <a:endParaRPr b="1" sz="1600">
                        <a:solidFill>
                          <a:schemeClr val="lt1"/>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3"/>
                    </a:solidFill>
                  </a:tcPr>
                </a:tc>
              </a:tr>
              <a:tr h="471025">
                <a:tc>
                  <a:txBody>
                    <a:bodyPr/>
                    <a:lstStyle/>
                    <a:p>
                      <a:pPr indent="0" lvl="0" marL="0" rtl="0" algn="l">
                        <a:spcBef>
                          <a:spcPts val="0"/>
                        </a:spcBef>
                        <a:spcAft>
                          <a:spcPts val="0"/>
                        </a:spcAft>
                        <a:buNone/>
                      </a:pPr>
                      <a:r>
                        <a:rPr lang="en" sz="1500"/>
                        <a:t>Linear Regression Model</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500"/>
                        <a:t>3.68</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500"/>
                        <a:t>4.09</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513125">
                <a:tc>
                  <a:txBody>
                    <a:bodyPr/>
                    <a:lstStyle/>
                    <a:p>
                      <a:pPr indent="0" lvl="0" marL="0" rtl="0" algn="l">
                        <a:spcBef>
                          <a:spcPts val="0"/>
                        </a:spcBef>
                        <a:spcAft>
                          <a:spcPts val="0"/>
                        </a:spcAft>
                        <a:buNone/>
                      </a:pPr>
                      <a:r>
                        <a:rPr lang="en" sz="1500"/>
                        <a:t>Time Series Linear Model</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0.21</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0.29</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71025">
                <a:tc>
                  <a:txBody>
                    <a:bodyPr/>
                    <a:lstStyle/>
                    <a:p>
                      <a:pPr indent="0" lvl="0" marL="0" rtl="0" algn="l">
                        <a:spcBef>
                          <a:spcPts val="0"/>
                        </a:spcBef>
                        <a:spcAft>
                          <a:spcPts val="0"/>
                        </a:spcAft>
                        <a:buClr>
                          <a:schemeClr val="dk1"/>
                        </a:buClr>
                        <a:buSzPts val="1100"/>
                        <a:buFont typeface="Arial"/>
                        <a:buNone/>
                      </a:pPr>
                      <a:r>
                        <a:rPr lang="en" sz="1500">
                          <a:solidFill>
                            <a:schemeClr val="dk1"/>
                          </a:solidFill>
                        </a:rPr>
                        <a:t>ETS (“ANA”) Model</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0.23</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0.29</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471025">
                <a:tc>
                  <a:txBody>
                    <a:bodyPr/>
                    <a:lstStyle/>
                    <a:p>
                      <a:pPr indent="0" lvl="0" marL="0" rtl="0" algn="l">
                        <a:spcBef>
                          <a:spcPts val="0"/>
                        </a:spcBef>
                        <a:spcAft>
                          <a:spcPts val="0"/>
                        </a:spcAft>
                        <a:buNone/>
                      </a:pPr>
                      <a:r>
                        <a:rPr lang="en" sz="1500"/>
                        <a:t>SARIMA (1,1,1)(0,1,1)[12]</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0.20</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500"/>
                        <a:t>0.28</a:t>
                      </a:r>
                      <a:endParaRPr sz="15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471" name="Google Shape;471;p38"/>
          <p:cNvSpPr txBox="1"/>
          <p:nvPr/>
        </p:nvSpPr>
        <p:spPr>
          <a:xfrm>
            <a:off x="1434625" y="3461600"/>
            <a:ext cx="5880600" cy="4770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500"/>
          </a:p>
        </p:txBody>
      </p:sp>
      <p:sp>
        <p:nvSpPr>
          <p:cNvPr id="472" name="Google Shape;472;p38"/>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aphicFrame>
        <p:nvGraphicFramePr>
          <p:cNvPr id="477" name="Google Shape;477;p39"/>
          <p:cNvGraphicFramePr/>
          <p:nvPr/>
        </p:nvGraphicFramePr>
        <p:xfrm>
          <a:off x="6484700" y="1086350"/>
          <a:ext cx="3000000" cy="3000000"/>
        </p:xfrm>
        <a:graphic>
          <a:graphicData uri="http://schemas.openxmlformats.org/drawingml/2006/table">
            <a:tbl>
              <a:tblPr>
                <a:noFill/>
                <a:tableStyleId>{E937E34A-061A-4763-B401-F0F148CDF94D}</a:tableStyleId>
              </a:tblPr>
              <a:tblGrid>
                <a:gridCol w="845250"/>
                <a:gridCol w="1428150"/>
              </a:tblGrid>
              <a:tr h="395575">
                <a:tc>
                  <a:txBody>
                    <a:bodyPr/>
                    <a:lstStyle/>
                    <a:p>
                      <a:pPr indent="0" lvl="0" marL="0" rtl="0" algn="ctr">
                        <a:spcBef>
                          <a:spcPts val="0"/>
                        </a:spcBef>
                        <a:spcAft>
                          <a:spcPts val="0"/>
                        </a:spcAft>
                        <a:buNone/>
                      </a:pPr>
                      <a:r>
                        <a:rPr b="1" lang="en" sz="1100">
                          <a:solidFill>
                            <a:schemeClr val="lt1"/>
                          </a:solidFill>
                        </a:rPr>
                        <a:t>2016 </a:t>
                      </a:r>
                      <a:endParaRPr b="1" sz="1100">
                        <a:solidFill>
                          <a:schemeClr val="lt1"/>
                        </a:solidFill>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100">
                          <a:solidFill>
                            <a:schemeClr val="lt1"/>
                          </a:solidFill>
                        </a:rPr>
                        <a:t>Temperature Prediction (°C)</a:t>
                      </a:r>
                      <a:endParaRPr b="1" sz="1100">
                        <a:solidFill>
                          <a:schemeClr val="lt1"/>
                        </a:solidFill>
                      </a:endParaRPr>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4"/>
                    </a:solidFill>
                  </a:tcPr>
                </a:tc>
              </a:tr>
              <a:tr h="271475">
                <a:tc>
                  <a:txBody>
                    <a:bodyPr/>
                    <a:lstStyle/>
                    <a:p>
                      <a:pPr indent="0" lvl="0" marL="0" rtl="0" algn="ctr">
                        <a:spcBef>
                          <a:spcPts val="0"/>
                        </a:spcBef>
                        <a:spcAft>
                          <a:spcPts val="0"/>
                        </a:spcAft>
                        <a:buNone/>
                      </a:pPr>
                      <a:r>
                        <a:rPr lang="en" sz="1100"/>
                        <a:t>Jan</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4.169</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Feb</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4.451</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Mar</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6.618</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Apr</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9.576</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May</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12.338</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Jun</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14.421</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Jul</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15.212</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Aug</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14.795</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Sep</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13.075</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Oct</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10.441</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Nov</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7.281</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71475">
                <a:tc>
                  <a:txBody>
                    <a:bodyPr/>
                    <a:lstStyle/>
                    <a:p>
                      <a:pPr indent="0" lvl="0" marL="0" rtl="0" algn="ctr">
                        <a:spcBef>
                          <a:spcPts val="0"/>
                        </a:spcBef>
                        <a:spcAft>
                          <a:spcPts val="0"/>
                        </a:spcAft>
                        <a:buNone/>
                      </a:pPr>
                      <a:r>
                        <a:rPr lang="en" sz="1100"/>
                        <a:t>Dec</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en" sz="1100"/>
                        <a:t>4.815</a:t>
                      </a:r>
                      <a:endParaRPr sz="1100"/>
                    </a:p>
                  </a:txBody>
                  <a:tcPr marT="0" marB="0"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478" name="Google Shape;478;p39"/>
          <p:cNvSpPr txBox="1"/>
          <p:nvPr>
            <p:ph type="title"/>
          </p:nvPr>
        </p:nvSpPr>
        <p:spPr>
          <a:xfrm>
            <a:off x="311700" y="445025"/>
            <a:ext cx="876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One-Year Prediction</a:t>
            </a:r>
            <a:r>
              <a:rPr b="1" lang="en" sz="2710"/>
              <a:t>: </a:t>
            </a:r>
            <a:r>
              <a:rPr b="1" lang="en" sz="2710">
                <a:solidFill>
                  <a:schemeClr val="accent6"/>
                </a:solidFill>
              </a:rPr>
              <a:t>2016 Global Temperature</a:t>
            </a:r>
            <a:endParaRPr b="1" sz="2710">
              <a:solidFill>
                <a:schemeClr val="accent6"/>
              </a:solidFill>
            </a:endParaRPr>
          </a:p>
        </p:txBody>
      </p:sp>
      <p:pic>
        <p:nvPicPr>
          <p:cNvPr id="479" name="Google Shape;479;p39"/>
          <p:cNvPicPr preferRelativeResize="0"/>
          <p:nvPr/>
        </p:nvPicPr>
        <p:blipFill>
          <a:blip r:embed="rId3">
            <a:alphaModFix/>
          </a:blip>
          <a:stretch>
            <a:fillRect/>
          </a:stretch>
        </p:blipFill>
        <p:spPr>
          <a:xfrm>
            <a:off x="152400" y="1170125"/>
            <a:ext cx="6102775" cy="3750664"/>
          </a:xfrm>
          <a:prstGeom prst="rect">
            <a:avLst/>
          </a:prstGeom>
          <a:noFill/>
          <a:ln>
            <a:noFill/>
          </a:ln>
        </p:spPr>
      </p:pic>
      <p:graphicFrame>
        <p:nvGraphicFramePr>
          <p:cNvPr id="480" name="Google Shape;480;p39"/>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1632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Model</a:t>
                      </a:r>
                      <a:r>
                        <a:rPr lang="en" sz="1100">
                          <a:solidFill>
                            <a:schemeClr val="dk2"/>
                          </a:solidFill>
                        </a:rPr>
                        <a:t> </a:t>
                      </a:r>
                      <a:r>
                        <a:rPr b="1" lang="en" sz="1100">
                          <a:solidFill>
                            <a:schemeClr val="accent3"/>
                          </a:solidFill>
                        </a:rPr>
                        <a:t>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481" name="Google Shape;481;p39"/>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40"/>
          <p:cNvPicPr preferRelativeResize="0"/>
          <p:nvPr/>
        </p:nvPicPr>
        <p:blipFill rotWithShape="1">
          <a:blip r:embed="rId3">
            <a:alphaModFix amt="90000"/>
          </a:blip>
          <a:srcRect b="10602" l="18307" r="0" t="1260"/>
          <a:stretch/>
        </p:blipFill>
        <p:spPr>
          <a:xfrm flipH="1">
            <a:off x="0" y="261450"/>
            <a:ext cx="5849950" cy="4177875"/>
          </a:xfrm>
          <a:prstGeom prst="rect">
            <a:avLst/>
          </a:prstGeom>
          <a:noFill/>
          <a:ln>
            <a:noFill/>
          </a:ln>
        </p:spPr>
      </p:pic>
      <p:sp>
        <p:nvSpPr>
          <p:cNvPr id="487" name="Google Shape;487;p40">
            <a:hlinkClick/>
          </p:cNvPr>
          <p:cNvSpPr/>
          <p:nvPr/>
        </p:nvSpPr>
        <p:spPr>
          <a:xfrm>
            <a:off x="4482925" y="1673275"/>
            <a:ext cx="3719700" cy="1648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Conclusion &amp; Future Work</a:t>
            </a:r>
            <a:endParaRPr/>
          </a:p>
        </p:txBody>
      </p:sp>
      <p:graphicFrame>
        <p:nvGraphicFramePr>
          <p:cNvPr id="488" name="Google Shape;488;p40"/>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Data</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nvSpPr>
        <p:spPr>
          <a:xfrm>
            <a:off x="8802175" y="0"/>
            <a:ext cx="3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29</a:t>
            </a:r>
            <a:endParaRPr sz="1000">
              <a:solidFill>
                <a:schemeClr val="lt1"/>
              </a:solidFill>
            </a:endParaRPr>
          </a:p>
        </p:txBody>
      </p:sp>
      <p:graphicFrame>
        <p:nvGraphicFramePr>
          <p:cNvPr id="494" name="Google Shape;494;p41"/>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000">
                          <a:solidFill>
                            <a:schemeClr val="dk2"/>
                          </a:solidFill>
                        </a:rPr>
                        <a:t>Introduction</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Conclusion</a:t>
                      </a:r>
                      <a:endParaRPr b="1" sz="1100">
                        <a:solidFill>
                          <a:schemeClr val="accent3"/>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495" name="Google Shape;495;p41"/>
          <p:cNvSpPr txBox="1"/>
          <p:nvPr/>
        </p:nvSpPr>
        <p:spPr>
          <a:xfrm>
            <a:off x="5336650" y="1589725"/>
            <a:ext cx="3595500" cy="15855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accent1"/>
              </a:buClr>
              <a:buSzPts val="1300"/>
              <a:buChar char="-"/>
            </a:pPr>
            <a:r>
              <a:rPr b="1" lang="en" sz="1300">
                <a:solidFill>
                  <a:schemeClr val="accent1"/>
                </a:solidFill>
              </a:rPr>
              <a:t>Raise</a:t>
            </a:r>
            <a:r>
              <a:rPr b="1" lang="en" sz="1300">
                <a:solidFill>
                  <a:schemeClr val="accent1"/>
                </a:solidFill>
              </a:rPr>
              <a:t> </a:t>
            </a:r>
            <a:r>
              <a:rPr b="1" lang="en" sz="1300">
                <a:solidFill>
                  <a:schemeClr val="accent1"/>
                </a:solidFill>
              </a:rPr>
              <a:t>1.38°C/2.48°F </a:t>
            </a:r>
            <a:r>
              <a:rPr b="1" lang="en" sz="1300">
                <a:solidFill>
                  <a:schemeClr val="accent1"/>
                </a:solidFill>
              </a:rPr>
              <a:t>between 1753 (the earliest record) and 2016</a:t>
            </a:r>
            <a:endParaRPr b="1" sz="1300">
              <a:solidFill>
                <a:schemeClr val="accent1"/>
              </a:solidFill>
            </a:endParaRPr>
          </a:p>
          <a:p>
            <a:pPr indent="0" lvl="0" marL="0" rtl="0" algn="l">
              <a:lnSpc>
                <a:spcPct val="150000"/>
              </a:lnSpc>
              <a:spcBef>
                <a:spcPts val="0"/>
              </a:spcBef>
              <a:spcAft>
                <a:spcPts val="0"/>
              </a:spcAft>
              <a:buNone/>
            </a:pPr>
            <a:r>
              <a:t/>
            </a:r>
            <a:endParaRPr sz="1300"/>
          </a:p>
          <a:p>
            <a:pPr indent="-311150" lvl="0" marL="457200" rtl="0" algn="l">
              <a:lnSpc>
                <a:spcPct val="150000"/>
              </a:lnSpc>
              <a:spcBef>
                <a:spcPts val="0"/>
              </a:spcBef>
              <a:spcAft>
                <a:spcPts val="0"/>
              </a:spcAft>
              <a:buClr>
                <a:schemeClr val="accent6"/>
              </a:buClr>
              <a:buSzPts val="1300"/>
              <a:buChar char="-"/>
            </a:pPr>
            <a:r>
              <a:rPr b="1" lang="en" sz="1300">
                <a:solidFill>
                  <a:schemeClr val="accent6"/>
                </a:solidFill>
              </a:rPr>
              <a:t>Raise 0.32°C/0.57°F between 2015 and 2016</a:t>
            </a:r>
            <a:endParaRPr b="1" sz="1300">
              <a:solidFill>
                <a:schemeClr val="accent6"/>
              </a:solidFill>
            </a:endParaRPr>
          </a:p>
        </p:txBody>
      </p:sp>
      <p:pic>
        <p:nvPicPr>
          <p:cNvPr id="496" name="Google Shape;496;p41"/>
          <p:cNvPicPr preferRelativeResize="0"/>
          <p:nvPr/>
        </p:nvPicPr>
        <p:blipFill>
          <a:blip r:embed="rId3">
            <a:alphaModFix/>
          </a:blip>
          <a:stretch>
            <a:fillRect/>
          </a:stretch>
        </p:blipFill>
        <p:spPr>
          <a:xfrm>
            <a:off x="117100" y="1224500"/>
            <a:ext cx="5153435" cy="3363262"/>
          </a:xfrm>
          <a:prstGeom prst="rect">
            <a:avLst/>
          </a:prstGeom>
          <a:noFill/>
          <a:ln>
            <a:noFill/>
          </a:ln>
        </p:spPr>
      </p:pic>
      <p:sp>
        <p:nvSpPr>
          <p:cNvPr id="497" name="Google Shape;497;p41"/>
          <p:cNvSpPr/>
          <p:nvPr/>
        </p:nvSpPr>
        <p:spPr>
          <a:xfrm>
            <a:off x="4746435" y="2810759"/>
            <a:ext cx="359100" cy="19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4735475" y="2924125"/>
            <a:ext cx="457500" cy="251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9900FF"/>
                </a:solidFill>
              </a:rPr>
              <a:t>2016</a:t>
            </a:r>
            <a:endParaRPr b="1" sz="800">
              <a:solidFill>
                <a:srgbClr val="9900FF"/>
              </a:solidFill>
            </a:endParaRPr>
          </a:p>
          <a:p>
            <a:pPr indent="0" lvl="0" marL="0" rtl="0" algn="l">
              <a:spcBef>
                <a:spcPts val="0"/>
              </a:spcBef>
              <a:spcAft>
                <a:spcPts val="0"/>
              </a:spcAft>
              <a:buNone/>
            </a:pPr>
            <a:r>
              <a:rPr b="1" lang="en" sz="800">
                <a:solidFill>
                  <a:srgbClr val="FF0000"/>
                </a:solidFill>
              </a:rPr>
              <a:t>2006</a:t>
            </a:r>
            <a:endParaRPr b="1" sz="800">
              <a:solidFill>
                <a:srgbClr val="FF0000"/>
              </a:solidFill>
            </a:endParaRPr>
          </a:p>
        </p:txBody>
      </p:sp>
      <p:sp>
        <p:nvSpPr>
          <p:cNvPr id="499" name="Google Shape;499;p41"/>
          <p:cNvSpPr txBox="1"/>
          <p:nvPr>
            <p:ph type="title"/>
          </p:nvPr>
        </p:nvSpPr>
        <p:spPr>
          <a:xfrm>
            <a:off x="311700" y="445025"/>
            <a:ext cx="876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Takeaways</a:t>
            </a:r>
            <a:endParaRPr b="1" sz="2710"/>
          </a:p>
        </p:txBody>
      </p:sp>
      <p:sp>
        <p:nvSpPr>
          <p:cNvPr id="500" name="Google Shape;500;p41"/>
          <p:cNvSpPr txBox="1"/>
          <p:nvPr/>
        </p:nvSpPr>
        <p:spPr>
          <a:xfrm>
            <a:off x="4724300" y="3337300"/>
            <a:ext cx="457500" cy="307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6AA84F"/>
                </a:solidFill>
              </a:rPr>
              <a:t>1886</a:t>
            </a:r>
            <a:endParaRPr b="1" sz="800">
              <a:solidFill>
                <a:srgbClr val="6AA84F"/>
              </a:solidFill>
            </a:endParaRPr>
          </a:p>
        </p:txBody>
      </p:sp>
      <p:sp>
        <p:nvSpPr>
          <p:cNvPr id="501" name="Google Shape;501;p41"/>
          <p:cNvSpPr txBox="1"/>
          <p:nvPr/>
        </p:nvSpPr>
        <p:spPr>
          <a:xfrm>
            <a:off x="4746425" y="3735550"/>
            <a:ext cx="435600" cy="307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3FC0E7"/>
                </a:solidFill>
              </a:rPr>
              <a:t>1786</a:t>
            </a:r>
            <a:endParaRPr b="1" sz="800">
              <a:solidFill>
                <a:srgbClr val="3FC0E7"/>
              </a:solidFill>
            </a:endParaRPr>
          </a:p>
        </p:txBody>
      </p:sp>
      <p:sp>
        <p:nvSpPr>
          <p:cNvPr id="502" name="Google Shape;502;p41"/>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2"/>
          <p:cNvPicPr preferRelativeResize="0"/>
          <p:nvPr/>
        </p:nvPicPr>
        <p:blipFill rotWithShape="1">
          <a:blip r:embed="rId3">
            <a:alphaModFix/>
          </a:blip>
          <a:srcRect b="0" l="17607" r="28908" t="0"/>
          <a:stretch/>
        </p:blipFill>
        <p:spPr>
          <a:xfrm>
            <a:off x="4572000" y="0"/>
            <a:ext cx="4572000" cy="4808249"/>
          </a:xfrm>
          <a:prstGeom prst="rect">
            <a:avLst/>
          </a:prstGeom>
          <a:noFill/>
          <a:ln>
            <a:noFill/>
          </a:ln>
        </p:spPr>
      </p:pic>
      <p:sp>
        <p:nvSpPr>
          <p:cNvPr id="508" name="Google Shape;508;p42"/>
          <p:cNvSpPr txBox="1"/>
          <p:nvPr>
            <p:ph type="title"/>
          </p:nvPr>
        </p:nvSpPr>
        <p:spPr>
          <a:xfrm>
            <a:off x="311700" y="884625"/>
            <a:ext cx="414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10"/>
              <a:t>Future Works</a:t>
            </a:r>
            <a:endParaRPr b="1" sz="2710"/>
          </a:p>
        </p:txBody>
      </p:sp>
      <p:graphicFrame>
        <p:nvGraphicFramePr>
          <p:cNvPr id="509" name="Google Shape;509;p42"/>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000">
                          <a:solidFill>
                            <a:schemeClr val="dk2"/>
                          </a:solidFill>
                        </a:rPr>
                        <a:t>Introduction</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Conclusion</a:t>
                      </a:r>
                      <a:endParaRPr b="1" sz="1100">
                        <a:solidFill>
                          <a:schemeClr val="accent3"/>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510" name="Google Shape;510;p42"/>
          <p:cNvSpPr txBox="1"/>
          <p:nvPr/>
        </p:nvSpPr>
        <p:spPr>
          <a:xfrm>
            <a:off x="311700" y="1623325"/>
            <a:ext cx="4023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Find</a:t>
            </a:r>
            <a:r>
              <a:rPr lang="en"/>
              <a:t> daily data to allow for daily prediction</a:t>
            </a:r>
            <a:endParaRPr/>
          </a:p>
          <a:p>
            <a:pPr indent="0" lvl="0" marL="0" rtl="0" algn="l">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Introduce other variables such as sun insolation, gre</a:t>
            </a:r>
            <a:r>
              <a:rPr lang="en"/>
              <a:t>enhouse gases, etc. </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Use hold out data to examine overfitting</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
              <a:t>Examine whether temperature forecast can be leveraged in other applications such as extreme weather and crop yield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
        <p:nvSpPr>
          <p:cNvPr id="511" name="Google Shape;511;p42"/>
          <p:cNvSpPr txBox="1"/>
          <p:nvPr>
            <p:ph type="title"/>
          </p:nvPr>
        </p:nvSpPr>
        <p:spPr>
          <a:xfrm>
            <a:off x="4819015" y="884625"/>
            <a:ext cx="414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10">
                <a:solidFill>
                  <a:srgbClr val="FFFFFF"/>
                </a:solidFill>
              </a:rPr>
              <a:t>Conclusion</a:t>
            </a:r>
            <a:endParaRPr b="1" sz="2710">
              <a:solidFill>
                <a:srgbClr val="FFFFFF"/>
              </a:solidFill>
            </a:endParaRPr>
          </a:p>
        </p:txBody>
      </p:sp>
      <p:sp>
        <p:nvSpPr>
          <p:cNvPr id="512" name="Google Shape;512;p42"/>
          <p:cNvSpPr txBox="1"/>
          <p:nvPr/>
        </p:nvSpPr>
        <p:spPr>
          <a:xfrm>
            <a:off x="4883700" y="1623325"/>
            <a:ext cx="40230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rPr>
              <a:t>Out of the models we trained (simple linear regression, time series linear model, </a:t>
            </a:r>
            <a:r>
              <a:rPr lang="en">
                <a:solidFill>
                  <a:schemeClr val="lt1"/>
                </a:solidFill>
              </a:rPr>
              <a:t>exponential</a:t>
            </a:r>
            <a:r>
              <a:rPr lang="en">
                <a:solidFill>
                  <a:schemeClr val="lt1"/>
                </a:solidFill>
              </a:rPr>
              <a:t> smoothing, and different seasonal arima models), SARIMA(1,1,1)(0,1,1)[12] with split validation gives the lowest MAE and RMSE score. </a:t>
            </a:r>
            <a:endParaRPr>
              <a:solidFill>
                <a:schemeClr val="lt1"/>
              </a:solidFill>
            </a:endParaRPr>
          </a:p>
        </p:txBody>
      </p:sp>
      <p:sp>
        <p:nvSpPr>
          <p:cNvPr id="513" name="Google Shape;513;p42"/>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mt="77000"/>
          </a:blip>
          <a:srcRect b="22191" l="1989" r="0" t="0"/>
          <a:stretch/>
        </p:blipFill>
        <p:spPr>
          <a:xfrm>
            <a:off x="0" y="261450"/>
            <a:ext cx="5849949" cy="4177876"/>
          </a:xfrm>
          <a:prstGeom prst="rect">
            <a:avLst/>
          </a:prstGeom>
          <a:noFill/>
          <a:ln>
            <a:noFill/>
          </a:ln>
        </p:spPr>
      </p:pic>
      <p:sp>
        <p:nvSpPr>
          <p:cNvPr id="92" name="Google Shape;92;p16">
            <a:hlinkClick/>
          </p:cNvPr>
          <p:cNvSpPr/>
          <p:nvPr/>
        </p:nvSpPr>
        <p:spPr>
          <a:xfrm>
            <a:off x="4482925" y="1673275"/>
            <a:ext cx="3719700" cy="1648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Introduction</a:t>
            </a:r>
            <a:endParaRPr/>
          </a:p>
        </p:txBody>
      </p:sp>
      <p:graphicFrame>
        <p:nvGraphicFramePr>
          <p:cNvPr id="93" name="Google Shape;93;p16"/>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b="1" lang="en" sz="1100">
                          <a:solidFill>
                            <a:schemeClr val="accent3"/>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94" name="Google Shape;94;p16"/>
          <p:cNvSpPr txBox="1"/>
          <p:nvPr>
            <p:ph idx="12" type="sldNum"/>
          </p:nvPr>
        </p:nvSpPr>
        <p:spPr>
          <a:xfrm>
            <a:off x="859530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7" name="Shape 517"/>
        <p:cNvGrpSpPr/>
        <p:nvPr/>
      </p:nvGrpSpPr>
      <p:grpSpPr>
        <a:xfrm>
          <a:off x="0" y="0"/>
          <a:ext cx="0" cy="0"/>
          <a:chOff x="0" y="0"/>
          <a:chExt cx="0" cy="0"/>
        </a:xfrm>
      </p:grpSpPr>
      <p:pic>
        <p:nvPicPr>
          <p:cNvPr id="518" name="Google Shape;518;p43"/>
          <p:cNvPicPr preferRelativeResize="0"/>
          <p:nvPr/>
        </p:nvPicPr>
        <p:blipFill rotWithShape="1">
          <a:blip r:embed="rId3">
            <a:alphaModFix/>
          </a:blip>
          <a:srcRect b="0" l="891" r="28908" t="0"/>
          <a:stretch/>
        </p:blipFill>
        <p:spPr>
          <a:xfrm>
            <a:off x="2724700" y="0"/>
            <a:ext cx="6419300" cy="5143500"/>
          </a:xfrm>
          <a:prstGeom prst="rect">
            <a:avLst/>
          </a:prstGeom>
          <a:noFill/>
          <a:ln>
            <a:noFill/>
          </a:ln>
        </p:spPr>
      </p:pic>
      <p:sp>
        <p:nvSpPr>
          <p:cNvPr id="519" name="Google Shape;519;p43"/>
          <p:cNvSpPr/>
          <p:nvPr/>
        </p:nvSpPr>
        <p:spPr>
          <a:xfrm>
            <a:off x="459250" y="1183825"/>
            <a:ext cx="6031500" cy="2408400"/>
          </a:xfrm>
          <a:prstGeom prst="rect">
            <a:avLst/>
          </a:prstGeom>
          <a:solidFill>
            <a:schemeClr val="accent3"/>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txBox="1"/>
          <p:nvPr>
            <p:ph type="ctrTitle"/>
          </p:nvPr>
        </p:nvSpPr>
        <p:spPr>
          <a:xfrm>
            <a:off x="609600" y="1306400"/>
            <a:ext cx="5809500" cy="2162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3000">
                <a:solidFill>
                  <a:schemeClr val="lt1"/>
                </a:solidFill>
              </a:rPr>
              <a:t>Thank You! </a:t>
            </a:r>
            <a:endParaRPr b="1" sz="2900">
              <a:solidFill>
                <a:schemeClr val="lt1"/>
              </a:solidFill>
            </a:endParaRPr>
          </a:p>
        </p:txBody>
      </p:sp>
      <p:pic>
        <p:nvPicPr>
          <p:cNvPr id="521" name="Google Shape;521;p43"/>
          <p:cNvPicPr preferRelativeResize="0"/>
          <p:nvPr/>
        </p:nvPicPr>
        <p:blipFill rotWithShape="1">
          <a:blip r:embed="rId4">
            <a:alphaModFix/>
          </a:blip>
          <a:srcRect b="0" l="0" r="83357" t="0"/>
          <a:stretch/>
        </p:blipFill>
        <p:spPr>
          <a:xfrm>
            <a:off x="152400" y="4411425"/>
            <a:ext cx="457200" cy="579664"/>
          </a:xfrm>
          <a:prstGeom prst="rect">
            <a:avLst/>
          </a:prstGeom>
          <a:noFill/>
          <a:ln>
            <a:noFill/>
          </a:ln>
        </p:spPr>
      </p:pic>
      <p:sp>
        <p:nvSpPr>
          <p:cNvPr id="522" name="Google Shape;52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graphicFrame>
        <p:nvGraphicFramePr>
          <p:cNvPr id="99" name="Google Shape;99;p17"/>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b="1" lang="en" sz="1100">
                          <a:solidFill>
                            <a:schemeClr val="accent3"/>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100" name="Google Shape;100;p17"/>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b="1" lang="en" sz="2710"/>
              <a:t>Change in Global Temperature</a:t>
            </a:r>
            <a:endParaRPr b="1" sz="2710"/>
          </a:p>
        </p:txBody>
      </p:sp>
      <p:pic>
        <p:nvPicPr>
          <p:cNvPr id="101" name="Google Shape;101;p17"/>
          <p:cNvPicPr preferRelativeResize="0"/>
          <p:nvPr/>
        </p:nvPicPr>
        <p:blipFill>
          <a:blip r:embed="rId3">
            <a:alphaModFix/>
          </a:blip>
          <a:stretch>
            <a:fillRect/>
          </a:stretch>
        </p:blipFill>
        <p:spPr>
          <a:xfrm>
            <a:off x="161925" y="866155"/>
            <a:ext cx="3648075" cy="3628195"/>
          </a:xfrm>
          <a:prstGeom prst="rect">
            <a:avLst/>
          </a:prstGeom>
          <a:noFill/>
          <a:ln>
            <a:noFill/>
          </a:ln>
        </p:spPr>
      </p:pic>
      <p:pic>
        <p:nvPicPr>
          <p:cNvPr id="102" name="Google Shape;102;p17"/>
          <p:cNvPicPr preferRelativeResize="0"/>
          <p:nvPr/>
        </p:nvPicPr>
        <p:blipFill>
          <a:blip r:embed="rId4">
            <a:alphaModFix/>
          </a:blip>
          <a:stretch>
            <a:fillRect/>
          </a:stretch>
        </p:blipFill>
        <p:spPr>
          <a:xfrm>
            <a:off x="745765" y="1922638"/>
            <a:ext cx="2480398" cy="1515225"/>
          </a:xfrm>
          <a:prstGeom prst="rect">
            <a:avLst/>
          </a:prstGeom>
          <a:noFill/>
          <a:ln>
            <a:noFill/>
          </a:ln>
        </p:spPr>
      </p:pic>
      <p:pic>
        <p:nvPicPr>
          <p:cNvPr id="103" name="Google Shape;103;p17"/>
          <p:cNvPicPr preferRelativeResize="0"/>
          <p:nvPr/>
        </p:nvPicPr>
        <p:blipFill>
          <a:blip r:embed="rId5">
            <a:alphaModFix/>
          </a:blip>
          <a:stretch>
            <a:fillRect/>
          </a:stretch>
        </p:blipFill>
        <p:spPr>
          <a:xfrm>
            <a:off x="3810000" y="1679600"/>
            <a:ext cx="4705350" cy="9525"/>
          </a:xfrm>
          <a:prstGeom prst="rect">
            <a:avLst/>
          </a:prstGeom>
          <a:noFill/>
          <a:ln>
            <a:noFill/>
          </a:ln>
        </p:spPr>
      </p:pic>
      <p:pic>
        <p:nvPicPr>
          <p:cNvPr id="104" name="Google Shape;104;p17"/>
          <p:cNvPicPr preferRelativeResize="0"/>
          <p:nvPr/>
        </p:nvPicPr>
        <p:blipFill>
          <a:blip r:embed="rId6">
            <a:alphaModFix/>
          </a:blip>
          <a:stretch>
            <a:fillRect/>
          </a:stretch>
        </p:blipFill>
        <p:spPr>
          <a:xfrm>
            <a:off x="4221325" y="1877850"/>
            <a:ext cx="604300" cy="588591"/>
          </a:xfrm>
          <a:prstGeom prst="rect">
            <a:avLst/>
          </a:prstGeom>
          <a:noFill/>
          <a:ln>
            <a:noFill/>
          </a:ln>
        </p:spPr>
      </p:pic>
      <p:pic>
        <p:nvPicPr>
          <p:cNvPr id="105" name="Google Shape;105;p17"/>
          <p:cNvPicPr preferRelativeResize="0"/>
          <p:nvPr/>
        </p:nvPicPr>
        <p:blipFill>
          <a:blip r:embed="rId7">
            <a:alphaModFix/>
          </a:blip>
          <a:stretch>
            <a:fillRect/>
          </a:stretch>
        </p:blipFill>
        <p:spPr>
          <a:xfrm>
            <a:off x="4221325" y="2885930"/>
            <a:ext cx="604300" cy="588591"/>
          </a:xfrm>
          <a:prstGeom prst="rect">
            <a:avLst/>
          </a:prstGeom>
          <a:noFill/>
          <a:ln>
            <a:noFill/>
          </a:ln>
        </p:spPr>
      </p:pic>
      <p:pic>
        <p:nvPicPr>
          <p:cNvPr id="106" name="Google Shape;106;p17"/>
          <p:cNvPicPr preferRelativeResize="0"/>
          <p:nvPr/>
        </p:nvPicPr>
        <p:blipFill>
          <a:blip r:embed="rId8">
            <a:alphaModFix/>
          </a:blip>
          <a:stretch>
            <a:fillRect/>
          </a:stretch>
        </p:blipFill>
        <p:spPr>
          <a:xfrm>
            <a:off x="4221325" y="3894009"/>
            <a:ext cx="604300" cy="602279"/>
          </a:xfrm>
          <a:prstGeom prst="rect">
            <a:avLst/>
          </a:prstGeom>
          <a:noFill/>
          <a:ln>
            <a:noFill/>
          </a:ln>
        </p:spPr>
      </p:pic>
      <p:sp>
        <p:nvSpPr>
          <p:cNvPr id="107" name="Google Shape;107;p17"/>
          <p:cNvSpPr txBox="1"/>
          <p:nvPr/>
        </p:nvSpPr>
        <p:spPr>
          <a:xfrm>
            <a:off x="5126075" y="2651825"/>
            <a:ext cx="349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a:t>
            </a:r>
            <a:r>
              <a:rPr lang="en"/>
              <a:t>ontrol the rate of soil respiration and soil degradation using the correlation between global </a:t>
            </a:r>
            <a:r>
              <a:rPr lang="en">
                <a:solidFill>
                  <a:schemeClr val="dk1"/>
                </a:solidFill>
              </a:rPr>
              <a:t>temperature </a:t>
            </a:r>
            <a:r>
              <a:rPr lang="en"/>
              <a:t>and soil temperature</a:t>
            </a:r>
            <a:endParaRPr/>
          </a:p>
          <a:p>
            <a:pPr indent="0" lvl="0" marL="0" rtl="0" algn="l">
              <a:spcBef>
                <a:spcPts val="0"/>
              </a:spcBef>
              <a:spcAft>
                <a:spcPts val="0"/>
              </a:spcAft>
              <a:buNone/>
            </a:pPr>
            <a:r>
              <a:t/>
            </a:r>
            <a:endParaRPr/>
          </a:p>
        </p:txBody>
      </p:sp>
      <p:sp>
        <p:nvSpPr>
          <p:cNvPr id="108" name="Google Shape;108;p17"/>
          <p:cNvSpPr txBox="1"/>
          <p:nvPr/>
        </p:nvSpPr>
        <p:spPr>
          <a:xfrm>
            <a:off x="5126075" y="3671788"/>
            <a:ext cx="349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 the predicted data in other </a:t>
            </a:r>
            <a:r>
              <a:rPr lang="en"/>
              <a:t>eco-environmental models such as crop growth simulation, agro-ecological zoning, and food security assessment </a:t>
            </a:r>
            <a:endParaRPr/>
          </a:p>
        </p:txBody>
      </p:sp>
      <p:sp>
        <p:nvSpPr>
          <p:cNvPr id="109" name="Google Shape;109;p17"/>
          <p:cNvSpPr txBox="1"/>
          <p:nvPr/>
        </p:nvSpPr>
        <p:spPr>
          <a:xfrm>
            <a:off x="5126075" y="1756500"/>
            <a:ext cx="4017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Detect any anomaly using the positive feedback between ambient temperature and the global carbon cycle</a:t>
            </a:r>
            <a:endParaRPr/>
          </a:p>
        </p:txBody>
      </p:sp>
      <p:sp>
        <p:nvSpPr>
          <p:cNvPr id="110" name="Google Shape;110;p17"/>
          <p:cNvSpPr txBox="1"/>
          <p:nvPr/>
        </p:nvSpPr>
        <p:spPr>
          <a:xfrm>
            <a:off x="3810000" y="1017725"/>
            <a:ext cx="53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a broader context, temperature affects many environmental factors in complex ways:</a:t>
            </a:r>
            <a:endParaRPr/>
          </a:p>
        </p:txBody>
      </p:sp>
      <p:pic>
        <p:nvPicPr>
          <p:cNvPr id="111" name="Google Shape;111;p17"/>
          <p:cNvPicPr preferRelativeResize="0"/>
          <p:nvPr/>
        </p:nvPicPr>
        <p:blipFill>
          <a:blip r:embed="rId9">
            <a:alphaModFix/>
          </a:blip>
          <a:stretch>
            <a:fillRect/>
          </a:stretch>
        </p:blipFill>
        <p:spPr>
          <a:xfrm>
            <a:off x="5239825" y="2651813"/>
            <a:ext cx="3562350" cy="9525"/>
          </a:xfrm>
          <a:prstGeom prst="rect">
            <a:avLst/>
          </a:prstGeom>
          <a:noFill/>
          <a:ln>
            <a:noFill/>
          </a:ln>
        </p:spPr>
      </p:pic>
      <p:pic>
        <p:nvPicPr>
          <p:cNvPr id="112" name="Google Shape;112;p17"/>
          <p:cNvPicPr preferRelativeResize="0"/>
          <p:nvPr/>
        </p:nvPicPr>
        <p:blipFill>
          <a:blip r:embed="rId10">
            <a:alphaModFix/>
          </a:blip>
          <a:stretch>
            <a:fillRect/>
          </a:stretch>
        </p:blipFill>
        <p:spPr>
          <a:xfrm>
            <a:off x="5239825" y="3624050"/>
            <a:ext cx="3562350" cy="9525"/>
          </a:xfrm>
          <a:prstGeom prst="rect">
            <a:avLst/>
          </a:prstGeom>
          <a:noFill/>
          <a:ln>
            <a:noFill/>
          </a:ln>
        </p:spPr>
      </p:pic>
      <p:sp>
        <p:nvSpPr>
          <p:cNvPr id="113" name="Google Shape;113;p17"/>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graphicFrame>
        <p:nvGraphicFramePr>
          <p:cNvPr id="118" name="Google Shape;118;p18"/>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b="1" lang="en" sz="1100">
                          <a:solidFill>
                            <a:schemeClr val="accent3"/>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2"/>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119" name="Google Shape;119;p18"/>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710"/>
              <a:t>Our Specific Approaches</a:t>
            </a:r>
            <a:endParaRPr b="1" sz="2710"/>
          </a:p>
        </p:txBody>
      </p:sp>
      <p:sp>
        <p:nvSpPr>
          <p:cNvPr id="120" name="Google Shape;120;p18"/>
          <p:cNvSpPr txBox="1"/>
          <p:nvPr/>
        </p:nvSpPr>
        <p:spPr>
          <a:xfrm>
            <a:off x="121300" y="3194463"/>
            <a:ext cx="2365500" cy="771600"/>
          </a:xfrm>
          <a:prstGeom prst="rect">
            <a:avLst/>
          </a:prstGeom>
          <a:noFill/>
          <a:ln>
            <a:noFill/>
          </a:ln>
        </p:spPr>
        <p:txBody>
          <a:bodyPr anchorCtr="0" anchor="t" bIns="91425" lIns="91425" spcFirstLastPara="1" rIns="91425" wrap="square" tIns="91425">
            <a:noAutofit/>
          </a:bodyPr>
          <a:lstStyle/>
          <a:p>
            <a:pPr indent="0" lvl="0" marL="0" rtl="0" algn="l">
              <a:lnSpc>
                <a:spcPct val="35000"/>
              </a:lnSpc>
              <a:spcBef>
                <a:spcPts val="0"/>
              </a:spcBef>
              <a:spcAft>
                <a:spcPts val="0"/>
              </a:spcAft>
              <a:buNone/>
            </a:pPr>
            <a:r>
              <a:rPr lang="en">
                <a:solidFill>
                  <a:srgbClr val="666666"/>
                </a:solidFill>
                <a:latin typeface="Bellota Text"/>
                <a:ea typeface="Bellota Text"/>
                <a:cs typeface="Bellota Text"/>
                <a:sym typeface="Bellota Text"/>
              </a:rPr>
              <a:t>* Overall temperature trend</a:t>
            </a:r>
            <a:endParaRPr>
              <a:solidFill>
                <a:srgbClr val="666666"/>
              </a:solidFill>
              <a:latin typeface="Bellota Text"/>
              <a:ea typeface="Bellota Text"/>
              <a:cs typeface="Bellota Text"/>
              <a:sym typeface="Bellota Text"/>
            </a:endParaRPr>
          </a:p>
          <a:p>
            <a:pPr indent="0" lvl="0" marL="0" rtl="0" algn="l">
              <a:lnSpc>
                <a:spcPct val="35000"/>
              </a:lnSpc>
              <a:spcBef>
                <a:spcPts val="1200"/>
              </a:spcBef>
              <a:spcAft>
                <a:spcPts val="0"/>
              </a:spcAft>
              <a:buNone/>
            </a:pPr>
            <a:r>
              <a:rPr lang="en">
                <a:solidFill>
                  <a:srgbClr val="666666"/>
                </a:solidFill>
                <a:latin typeface="Bellota Text"/>
                <a:ea typeface="Bellota Text"/>
                <a:cs typeface="Bellota Text"/>
                <a:sym typeface="Bellota Text"/>
              </a:rPr>
              <a:t>* ACF + PACF </a:t>
            </a:r>
            <a:endParaRPr>
              <a:solidFill>
                <a:srgbClr val="666666"/>
              </a:solidFill>
              <a:latin typeface="Bellota Text"/>
              <a:ea typeface="Bellota Text"/>
              <a:cs typeface="Bellota Text"/>
              <a:sym typeface="Bellota Text"/>
            </a:endParaRPr>
          </a:p>
          <a:p>
            <a:pPr indent="0" lvl="0" marL="0" rtl="0" algn="l">
              <a:lnSpc>
                <a:spcPct val="35000"/>
              </a:lnSpc>
              <a:spcBef>
                <a:spcPts val="1200"/>
              </a:spcBef>
              <a:spcAft>
                <a:spcPts val="1200"/>
              </a:spcAft>
              <a:buNone/>
            </a:pPr>
            <a:r>
              <a:rPr lang="en">
                <a:solidFill>
                  <a:srgbClr val="666666"/>
                </a:solidFill>
                <a:latin typeface="Bellota Text"/>
                <a:ea typeface="Bellota Text"/>
                <a:cs typeface="Bellota Text"/>
                <a:sym typeface="Bellota Text"/>
              </a:rPr>
              <a:t>* Spectral Analysis</a:t>
            </a:r>
            <a:endParaRPr>
              <a:solidFill>
                <a:srgbClr val="666666"/>
              </a:solidFill>
              <a:latin typeface="Bellota Text"/>
              <a:ea typeface="Bellota Text"/>
              <a:cs typeface="Bellota Text"/>
              <a:sym typeface="Bellota Text"/>
            </a:endParaRPr>
          </a:p>
        </p:txBody>
      </p:sp>
      <p:sp>
        <p:nvSpPr>
          <p:cNvPr id="121" name="Google Shape;121;p18"/>
          <p:cNvSpPr txBox="1"/>
          <p:nvPr/>
        </p:nvSpPr>
        <p:spPr>
          <a:xfrm>
            <a:off x="464750" y="2702288"/>
            <a:ext cx="12747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EDA</a:t>
            </a:r>
            <a:endParaRPr b="1" sz="2000">
              <a:solidFill>
                <a:srgbClr val="666666"/>
              </a:solidFill>
              <a:latin typeface="Ubuntu"/>
              <a:ea typeface="Ubuntu"/>
              <a:cs typeface="Ubuntu"/>
              <a:sym typeface="Ubuntu"/>
            </a:endParaRPr>
          </a:p>
        </p:txBody>
      </p:sp>
      <p:sp>
        <p:nvSpPr>
          <p:cNvPr id="122" name="Google Shape;122;p18"/>
          <p:cNvSpPr txBox="1"/>
          <p:nvPr/>
        </p:nvSpPr>
        <p:spPr>
          <a:xfrm>
            <a:off x="2221063" y="2089484"/>
            <a:ext cx="1786800" cy="771600"/>
          </a:xfrm>
          <a:prstGeom prst="rect">
            <a:avLst/>
          </a:prstGeom>
          <a:noFill/>
          <a:ln>
            <a:noFill/>
          </a:ln>
        </p:spPr>
        <p:txBody>
          <a:bodyPr anchorCtr="0" anchor="t" bIns="91425" lIns="91425" spcFirstLastPara="1" rIns="91425" wrap="square" tIns="91425">
            <a:noAutofit/>
          </a:bodyPr>
          <a:lstStyle/>
          <a:p>
            <a:pPr indent="0" lvl="0" marL="0" rtl="0" algn="l">
              <a:lnSpc>
                <a:spcPct val="35000"/>
              </a:lnSpc>
              <a:spcBef>
                <a:spcPts val="0"/>
              </a:spcBef>
              <a:spcAft>
                <a:spcPts val="0"/>
              </a:spcAft>
              <a:buNone/>
            </a:pPr>
            <a:r>
              <a:rPr lang="en">
                <a:solidFill>
                  <a:srgbClr val="666666"/>
                </a:solidFill>
                <a:latin typeface="Bellota Text"/>
                <a:ea typeface="Bellota Text"/>
                <a:cs typeface="Bellota Text"/>
                <a:sym typeface="Bellota Text"/>
              </a:rPr>
              <a:t>* Linear Model</a:t>
            </a:r>
            <a:endParaRPr>
              <a:solidFill>
                <a:srgbClr val="666666"/>
              </a:solidFill>
              <a:latin typeface="Bellota Text"/>
              <a:ea typeface="Bellota Text"/>
              <a:cs typeface="Bellota Text"/>
              <a:sym typeface="Bellota Text"/>
            </a:endParaRPr>
          </a:p>
          <a:p>
            <a:pPr indent="0" lvl="0" marL="0" rtl="0" algn="l">
              <a:lnSpc>
                <a:spcPct val="35000"/>
              </a:lnSpc>
              <a:spcBef>
                <a:spcPts val="1200"/>
              </a:spcBef>
              <a:spcAft>
                <a:spcPts val="0"/>
              </a:spcAft>
              <a:buNone/>
            </a:pPr>
            <a:r>
              <a:rPr lang="en">
                <a:solidFill>
                  <a:srgbClr val="666666"/>
                </a:solidFill>
                <a:latin typeface="Bellota Text"/>
                <a:ea typeface="Bellota Text"/>
                <a:cs typeface="Bellota Text"/>
                <a:sym typeface="Bellota Text"/>
              </a:rPr>
              <a:t>* ETS Model</a:t>
            </a:r>
            <a:endParaRPr>
              <a:solidFill>
                <a:srgbClr val="666666"/>
              </a:solidFill>
              <a:latin typeface="Bellota Text"/>
              <a:ea typeface="Bellota Text"/>
              <a:cs typeface="Bellota Text"/>
              <a:sym typeface="Bellota Text"/>
            </a:endParaRPr>
          </a:p>
          <a:p>
            <a:pPr indent="0" lvl="0" marL="0" rtl="0" algn="l">
              <a:lnSpc>
                <a:spcPct val="35000"/>
              </a:lnSpc>
              <a:spcBef>
                <a:spcPts val="1200"/>
              </a:spcBef>
              <a:spcAft>
                <a:spcPts val="1200"/>
              </a:spcAft>
              <a:buNone/>
            </a:pPr>
            <a:r>
              <a:rPr lang="en">
                <a:solidFill>
                  <a:srgbClr val="666666"/>
                </a:solidFill>
                <a:latin typeface="Bellota Text"/>
                <a:ea typeface="Bellota Text"/>
                <a:cs typeface="Bellota Text"/>
                <a:sym typeface="Bellota Text"/>
              </a:rPr>
              <a:t>* ARIMA</a:t>
            </a:r>
            <a:endParaRPr>
              <a:solidFill>
                <a:srgbClr val="666666"/>
              </a:solidFill>
              <a:latin typeface="Bellota Text"/>
              <a:ea typeface="Bellota Text"/>
              <a:cs typeface="Bellota Text"/>
              <a:sym typeface="Bellota Text"/>
            </a:endParaRPr>
          </a:p>
        </p:txBody>
      </p:sp>
      <p:sp>
        <p:nvSpPr>
          <p:cNvPr id="123" name="Google Shape;123;p18"/>
          <p:cNvSpPr txBox="1"/>
          <p:nvPr/>
        </p:nvSpPr>
        <p:spPr>
          <a:xfrm>
            <a:off x="2051287" y="1647150"/>
            <a:ext cx="2277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Model Selection</a:t>
            </a:r>
            <a:endParaRPr b="1" sz="2000">
              <a:solidFill>
                <a:srgbClr val="666666"/>
              </a:solidFill>
              <a:latin typeface="Ubuntu"/>
              <a:ea typeface="Ubuntu"/>
              <a:cs typeface="Ubuntu"/>
              <a:sym typeface="Ubuntu"/>
            </a:endParaRPr>
          </a:p>
        </p:txBody>
      </p:sp>
      <p:sp>
        <p:nvSpPr>
          <p:cNvPr id="124" name="Google Shape;124;p18"/>
          <p:cNvSpPr txBox="1"/>
          <p:nvPr/>
        </p:nvSpPr>
        <p:spPr>
          <a:xfrm>
            <a:off x="4290428" y="3011100"/>
            <a:ext cx="1978200" cy="77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None/>
            </a:pPr>
            <a:r>
              <a:rPr lang="en">
                <a:solidFill>
                  <a:srgbClr val="666666"/>
                </a:solidFill>
                <a:latin typeface="Bellota Text"/>
                <a:ea typeface="Bellota Text"/>
                <a:cs typeface="Bellota Text"/>
                <a:sym typeface="Bellota Text"/>
              </a:rPr>
              <a:t>Evaluate the accuracy of the results obtained.</a:t>
            </a:r>
            <a:endParaRPr>
              <a:solidFill>
                <a:srgbClr val="666666"/>
              </a:solidFill>
              <a:latin typeface="Bellota Text"/>
              <a:ea typeface="Bellota Text"/>
              <a:cs typeface="Bellota Text"/>
              <a:sym typeface="Bellota Text"/>
            </a:endParaRPr>
          </a:p>
        </p:txBody>
      </p:sp>
      <p:sp>
        <p:nvSpPr>
          <p:cNvPr id="125" name="Google Shape;125;p18"/>
          <p:cNvSpPr txBox="1"/>
          <p:nvPr/>
        </p:nvSpPr>
        <p:spPr>
          <a:xfrm>
            <a:off x="4007875" y="2743775"/>
            <a:ext cx="2673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Model Evaluation</a:t>
            </a:r>
            <a:endParaRPr b="1" sz="2000">
              <a:solidFill>
                <a:srgbClr val="666666"/>
              </a:solidFill>
              <a:latin typeface="Ubuntu"/>
              <a:ea typeface="Ubuntu"/>
              <a:cs typeface="Ubuntu"/>
              <a:sym typeface="Ubuntu"/>
            </a:endParaRPr>
          </a:p>
        </p:txBody>
      </p:sp>
      <p:sp>
        <p:nvSpPr>
          <p:cNvPr id="126" name="Google Shape;126;p18"/>
          <p:cNvSpPr txBox="1"/>
          <p:nvPr/>
        </p:nvSpPr>
        <p:spPr>
          <a:xfrm>
            <a:off x="5994075" y="1943825"/>
            <a:ext cx="2893800" cy="771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666666"/>
                </a:solidFill>
                <a:latin typeface="Bellota Text"/>
                <a:ea typeface="Bellota Text"/>
                <a:cs typeface="Bellota Text"/>
                <a:sym typeface="Bellota Text"/>
              </a:rPr>
              <a:t>Make a 1-year prediction of the monthly global earth surface temperature</a:t>
            </a:r>
            <a:endParaRPr>
              <a:solidFill>
                <a:srgbClr val="666666"/>
              </a:solidFill>
              <a:latin typeface="Bellota Text"/>
              <a:ea typeface="Bellota Text"/>
              <a:cs typeface="Bellota Text"/>
              <a:sym typeface="Bellota Text"/>
            </a:endParaRPr>
          </a:p>
          <a:p>
            <a:pPr indent="0" lvl="0" marL="0" rtl="0" algn="ctr">
              <a:lnSpc>
                <a:spcPct val="100000"/>
              </a:lnSpc>
              <a:spcBef>
                <a:spcPts val="1200"/>
              </a:spcBef>
              <a:spcAft>
                <a:spcPts val="1200"/>
              </a:spcAft>
              <a:buNone/>
            </a:pPr>
            <a:r>
              <a:t/>
            </a:r>
            <a:endParaRPr>
              <a:solidFill>
                <a:srgbClr val="666666"/>
              </a:solidFill>
              <a:latin typeface="Bellota Text"/>
              <a:ea typeface="Bellota Text"/>
              <a:cs typeface="Bellota Text"/>
              <a:sym typeface="Bellota Text"/>
            </a:endParaRPr>
          </a:p>
        </p:txBody>
      </p:sp>
      <p:sp>
        <p:nvSpPr>
          <p:cNvPr id="127" name="Google Shape;127;p18"/>
          <p:cNvSpPr txBox="1"/>
          <p:nvPr/>
        </p:nvSpPr>
        <p:spPr>
          <a:xfrm>
            <a:off x="5994075" y="1647150"/>
            <a:ext cx="28938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66666"/>
                </a:solidFill>
                <a:latin typeface="Ubuntu"/>
                <a:ea typeface="Ubuntu"/>
                <a:cs typeface="Ubuntu"/>
                <a:sym typeface="Ubuntu"/>
              </a:rPr>
              <a:t>Prediction &amp; Result</a:t>
            </a:r>
            <a:endParaRPr b="1" sz="2000">
              <a:solidFill>
                <a:srgbClr val="666666"/>
              </a:solidFill>
              <a:latin typeface="Ubuntu"/>
              <a:ea typeface="Ubuntu"/>
              <a:cs typeface="Ubuntu"/>
              <a:sym typeface="Ubuntu"/>
            </a:endParaRPr>
          </a:p>
        </p:txBody>
      </p:sp>
      <p:sp>
        <p:nvSpPr>
          <p:cNvPr id="128" name="Google Shape;128;p18"/>
          <p:cNvSpPr/>
          <p:nvPr/>
        </p:nvSpPr>
        <p:spPr>
          <a:xfrm rot="1092430">
            <a:off x="610864" y="1819706"/>
            <a:ext cx="978385" cy="572535"/>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083432">
            <a:off x="2701639" y="3064475"/>
            <a:ext cx="978493" cy="572447"/>
          </a:xfrm>
          <a:prstGeom prst="ellipse">
            <a:avLst/>
          </a:prstGeom>
          <a:solidFill>
            <a:srgbClr val="627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1092430">
            <a:off x="4790327" y="1819706"/>
            <a:ext cx="978385" cy="572535"/>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1083432">
            <a:off x="6878939" y="3026625"/>
            <a:ext cx="978493" cy="572447"/>
          </a:xfrm>
          <a:prstGeom prst="ellipse">
            <a:avLst/>
          </a:prstGeom>
          <a:solidFill>
            <a:srgbClr val="627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nvSpPr>
        <p:spPr>
          <a:xfrm>
            <a:off x="942300"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1</a:t>
            </a:r>
            <a:endParaRPr b="1" sz="2400"/>
          </a:p>
        </p:txBody>
      </p:sp>
      <p:sp>
        <p:nvSpPr>
          <p:cNvPr id="133" name="Google Shape;133;p18"/>
          <p:cNvSpPr txBox="1"/>
          <p:nvPr/>
        </p:nvSpPr>
        <p:spPr>
          <a:xfrm>
            <a:off x="3033113" y="3104400"/>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2</a:t>
            </a:r>
            <a:endParaRPr sz="2400">
              <a:solidFill>
                <a:schemeClr val="lt1"/>
              </a:solidFill>
            </a:endParaRPr>
          </a:p>
        </p:txBody>
      </p:sp>
      <p:sp>
        <p:nvSpPr>
          <p:cNvPr id="134" name="Google Shape;134;p18"/>
          <p:cNvSpPr txBox="1"/>
          <p:nvPr/>
        </p:nvSpPr>
        <p:spPr>
          <a:xfrm>
            <a:off x="7222563" y="3066550"/>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rPr>
              <a:t>4</a:t>
            </a:r>
            <a:endParaRPr sz="2400">
              <a:solidFill>
                <a:schemeClr val="lt1"/>
              </a:solidFill>
            </a:endParaRPr>
          </a:p>
        </p:txBody>
      </p:sp>
      <p:sp>
        <p:nvSpPr>
          <p:cNvPr id="135" name="Google Shape;135;p18"/>
          <p:cNvSpPr txBox="1"/>
          <p:nvPr/>
        </p:nvSpPr>
        <p:spPr>
          <a:xfrm>
            <a:off x="5125963" y="1859675"/>
            <a:ext cx="43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3</a:t>
            </a:r>
            <a:endParaRPr b="1" sz="2400"/>
          </a:p>
        </p:txBody>
      </p:sp>
      <p:sp>
        <p:nvSpPr>
          <p:cNvPr id="136" name="Google Shape;136;p18"/>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9"/>
          <p:cNvPicPr preferRelativeResize="0"/>
          <p:nvPr/>
        </p:nvPicPr>
        <p:blipFill rotWithShape="1">
          <a:blip r:embed="rId3">
            <a:alphaModFix amt="80000"/>
          </a:blip>
          <a:srcRect b="0" l="14559" r="0" t="0"/>
          <a:stretch/>
        </p:blipFill>
        <p:spPr>
          <a:xfrm>
            <a:off x="0" y="261450"/>
            <a:ext cx="5849950" cy="4177875"/>
          </a:xfrm>
          <a:prstGeom prst="rect">
            <a:avLst/>
          </a:prstGeom>
          <a:noFill/>
          <a:ln>
            <a:noFill/>
          </a:ln>
        </p:spPr>
      </p:pic>
      <p:sp>
        <p:nvSpPr>
          <p:cNvPr id="142" name="Google Shape;142;p19">
            <a:hlinkClick/>
          </p:cNvPr>
          <p:cNvSpPr/>
          <p:nvPr/>
        </p:nvSpPr>
        <p:spPr>
          <a:xfrm>
            <a:off x="4482925" y="1673275"/>
            <a:ext cx="3719700" cy="16485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Data</a:t>
            </a:r>
            <a:endParaRPr/>
          </a:p>
        </p:txBody>
      </p:sp>
      <p:graphicFrame>
        <p:nvGraphicFramePr>
          <p:cNvPr id="143" name="Google Shape;143;p19"/>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144" name="Google Shape;144;p19"/>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Data Overview: Collected by Berkeley Earth </a:t>
            </a:r>
            <a:endParaRPr b="1" sz="2710"/>
          </a:p>
        </p:txBody>
      </p:sp>
      <p:graphicFrame>
        <p:nvGraphicFramePr>
          <p:cNvPr id="150" name="Google Shape;150;p20"/>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151" name="Google Shape;151;p20"/>
          <p:cNvPicPr preferRelativeResize="0"/>
          <p:nvPr/>
        </p:nvPicPr>
        <p:blipFill>
          <a:blip r:embed="rId3">
            <a:alphaModFix/>
          </a:blip>
          <a:stretch>
            <a:fillRect/>
          </a:stretch>
        </p:blipFill>
        <p:spPr>
          <a:xfrm>
            <a:off x="7781970" y="479825"/>
            <a:ext cx="1152255" cy="461700"/>
          </a:xfrm>
          <a:prstGeom prst="rect">
            <a:avLst/>
          </a:prstGeom>
          <a:noFill/>
          <a:ln>
            <a:noFill/>
          </a:ln>
        </p:spPr>
      </p:pic>
      <p:sp>
        <p:nvSpPr>
          <p:cNvPr id="152" name="Google Shape;152;p20"/>
          <p:cNvSpPr/>
          <p:nvPr/>
        </p:nvSpPr>
        <p:spPr>
          <a:xfrm>
            <a:off x="1102781" y="1356917"/>
            <a:ext cx="585868" cy="929113"/>
          </a:xfrm>
          <a:custGeom>
            <a:rect b="b" l="l" r="r" t="t"/>
            <a:pathLst>
              <a:path extrusionOk="0" h="595" w="433">
                <a:moveTo>
                  <a:pt x="0" y="595"/>
                </a:moveTo>
                <a:lnTo>
                  <a:pt x="433" y="450"/>
                </a:lnTo>
                <a:lnTo>
                  <a:pt x="433" y="0"/>
                </a:lnTo>
                <a:lnTo>
                  <a:pt x="0" y="321"/>
                </a:lnTo>
                <a:lnTo>
                  <a:pt x="0" y="595"/>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3" name="Google Shape;153;p20"/>
          <p:cNvSpPr/>
          <p:nvPr/>
        </p:nvSpPr>
        <p:spPr>
          <a:xfrm>
            <a:off x="1102781" y="2109576"/>
            <a:ext cx="585868" cy="829175"/>
          </a:xfrm>
          <a:custGeom>
            <a:rect b="b" l="l" r="r" t="t"/>
            <a:pathLst>
              <a:path extrusionOk="0" h="531" w="433">
                <a:moveTo>
                  <a:pt x="0" y="418"/>
                </a:moveTo>
                <a:lnTo>
                  <a:pt x="433" y="531"/>
                </a:lnTo>
                <a:lnTo>
                  <a:pt x="433" y="0"/>
                </a:lnTo>
                <a:lnTo>
                  <a:pt x="0" y="145"/>
                </a:lnTo>
                <a:lnTo>
                  <a:pt x="0" y="418"/>
                </a:lnTo>
                <a:close/>
              </a:path>
            </a:pathLst>
          </a:custGeom>
          <a:solidFill>
            <a:srgbClr val="A2A2A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4" name="Google Shape;154;p20"/>
          <p:cNvSpPr/>
          <p:nvPr/>
        </p:nvSpPr>
        <p:spPr>
          <a:xfrm>
            <a:off x="1102781" y="2812268"/>
            <a:ext cx="585868" cy="929113"/>
          </a:xfrm>
          <a:custGeom>
            <a:rect b="b" l="l" r="r" t="t"/>
            <a:pathLst>
              <a:path extrusionOk="0" h="595" w="433">
                <a:moveTo>
                  <a:pt x="0" y="274"/>
                </a:moveTo>
                <a:lnTo>
                  <a:pt x="433" y="595"/>
                </a:lnTo>
                <a:lnTo>
                  <a:pt x="433" y="113"/>
                </a:lnTo>
                <a:lnTo>
                  <a:pt x="0" y="0"/>
                </a:lnTo>
                <a:lnTo>
                  <a:pt x="0" y="274"/>
                </a:lnTo>
                <a:close/>
              </a:path>
            </a:pathLst>
          </a:custGeom>
          <a:solidFill>
            <a:srgbClr val="BFBFB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5" name="Google Shape;155;p20"/>
          <p:cNvSpPr/>
          <p:nvPr/>
        </p:nvSpPr>
        <p:spPr>
          <a:xfrm>
            <a:off x="1102781" y="3290098"/>
            <a:ext cx="585868" cy="1178959"/>
          </a:xfrm>
          <a:custGeom>
            <a:rect b="b" l="l" r="r" t="t"/>
            <a:pathLst>
              <a:path extrusionOk="0" h="755" w="433">
                <a:moveTo>
                  <a:pt x="0" y="273"/>
                </a:moveTo>
                <a:lnTo>
                  <a:pt x="433" y="755"/>
                </a:lnTo>
                <a:lnTo>
                  <a:pt x="433" y="321"/>
                </a:lnTo>
                <a:lnTo>
                  <a:pt x="0" y="0"/>
                </a:lnTo>
                <a:lnTo>
                  <a:pt x="0" y="273"/>
                </a:lnTo>
                <a:close/>
              </a:path>
            </a:pathLst>
          </a:custGeom>
          <a:solidFill>
            <a:srgbClr val="A2A2A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6" name="Google Shape;156;p20"/>
          <p:cNvSpPr/>
          <p:nvPr/>
        </p:nvSpPr>
        <p:spPr>
          <a:xfrm>
            <a:off x="416275" y="1858170"/>
            <a:ext cx="650700" cy="427800"/>
          </a:xfrm>
          <a:prstGeom prst="rect">
            <a:avLst/>
          </a:prstGeom>
          <a:solidFill>
            <a:srgbClr val="F3F3F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7" name="Google Shape;157;p20"/>
          <p:cNvSpPr/>
          <p:nvPr/>
        </p:nvSpPr>
        <p:spPr>
          <a:xfrm>
            <a:off x="416275" y="2336000"/>
            <a:ext cx="650700" cy="426300"/>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8" name="Google Shape;158;p20"/>
          <p:cNvSpPr/>
          <p:nvPr/>
        </p:nvSpPr>
        <p:spPr>
          <a:xfrm>
            <a:off x="416275" y="2812268"/>
            <a:ext cx="650700" cy="427800"/>
          </a:xfrm>
          <a:prstGeom prst="rect">
            <a:avLst/>
          </a:prstGeom>
          <a:solidFill>
            <a:srgbClr val="F3F3F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59" name="Google Shape;159;p20"/>
          <p:cNvSpPr/>
          <p:nvPr/>
        </p:nvSpPr>
        <p:spPr>
          <a:xfrm>
            <a:off x="416275" y="3290098"/>
            <a:ext cx="650700" cy="426300"/>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0" name="Google Shape;160;p20"/>
          <p:cNvSpPr/>
          <p:nvPr/>
        </p:nvSpPr>
        <p:spPr>
          <a:xfrm>
            <a:off x="1724339" y="1356917"/>
            <a:ext cx="7003384" cy="702691"/>
          </a:xfrm>
          <a:custGeom>
            <a:rect b="b" l="l" r="r" t="t"/>
            <a:pathLst>
              <a:path extrusionOk="0" h="450" w="2053">
                <a:moveTo>
                  <a:pt x="0" y="450"/>
                </a:moveTo>
                <a:lnTo>
                  <a:pt x="0" y="0"/>
                </a:lnTo>
                <a:lnTo>
                  <a:pt x="1893" y="0"/>
                </a:lnTo>
                <a:lnTo>
                  <a:pt x="2053" y="225"/>
                </a:lnTo>
                <a:lnTo>
                  <a:pt x="1893" y="450"/>
                </a:lnTo>
                <a:lnTo>
                  <a:pt x="0" y="450"/>
                </a:lnTo>
                <a:close/>
              </a:path>
            </a:pathLst>
          </a:custGeom>
          <a:solidFill>
            <a:srgbClr val="F3F3F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1" name="Google Shape;161;p20"/>
          <p:cNvSpPr/>
          <p:nvPr/>
        </p:nvSpPr>
        <p:spPr>
          <a:xfrm>
            <a:off x="1724339" y="2109576"/>
            <a:ext cx="7003384" cy="829175"/>
          </a:xfrm>
          <a:custGeom>
            <a:rect b="b" l="l" r="r" t="t"/>
            <a:pathLst>
              <a:path extrusionOk="0" h="531" w="2053">
                <a:moveTo>
                  <a:pt x="0" y="0"/>
                </a:moveTo>
                <a:lnTo>
                  <a:pt x="0" y="531"/>
                </a:lnTo>
                <a:lnTo>
                  <a:pt x="1893" y="531"/>
                </a:lnTo>
                <a:lnTo>
                  <a:pt x="2053" y="273"/>
                </a:lnTo>
                <a:lnTo>
                  <a:pt x="1893" y="0"/>
                </a:lnTo>
                <a:lnTo>
                  <a:pt x="0"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2" name="Google Shape;162;p20"/>
          <p:cNvSpPr/>
          <p:nvPr/>
        </p:nvSpPr>
        <p:spPr>
          <a:xfrm>
            <a:off x="1724339" y="2988721"/>
            <a:ext cx="7003384" cy="752660"/>
          </a:xfrm>
          <a:custGeom>
            <a:rect b="b" l="l" r="r" t="t"/>
            <a:pathLst>
              <a:path extrusionOk="0" h="482" w="2053">
                <a:moveTo>
                  <a:pt x="0" y="482"/>
                </a:moveTo>
                <a:lnTo>
                  <a:pt x="0" y="0"/>
                </a:lnTo>
                <a:lnTo>
                  <a:pt x="1893" y="0"/>
                </a:lnTo>
                <a:lnTo>
                  <a:pt x="2053" y="241"/>
                </a:lnTo>
                <a:lnTo>
                  <a:pt x="1893" y="482"/>
                </a:lnTo>
                <a:lnTo>
                  <a:pt x="0" y="482"/>
                </a:lnTo>
                <a:close/>
              </a:path>
            </a:pathLst>
          </a:custGeom>
          <a:solidFill>
            <a:srgbClr val="F3F3F3"/>
          </a:solid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Font typeface="Arial"/>
              <a:buNone/>
            </a:pPr>
            <a:r>
              <a:t/>
            </a:r>
            <a:endParaRPr sz="1400">
              <a:solidFill>
                <a:srgbClr val="000000"/>
              </a:solidFill>
              <a:latin typeface="Calibri"/>
              <a:ea typeface="Calibri"/>
              <a:cs typeface="Calibri"/>
              <a:sym typeface="Calibri"/>
            </a:endParaRPr>
          </a:p>
        </p:txBody>
      </p:sp>
      <p:sp>
        <p:nvSpPr>
          <p:cNvPr id="163" name="Google Shape;163;p20"/>
          <p:cNvSpPr/>
          <p:nvPr/>
        </p:nvSpPr>
        <p:spPr>
          <a:xfrm>
            <a:off x="1724339" y="3791351"/>
            <a:ext cx="7003384" cy="677706"/>
          </a:xfrm>
          <a:custGeom>
            <a:rect b="b" l="l" r="r" t="t"/>
            <a:pathLst>
              <a:path extrusionOk="0" h="434" w="2053">
                <a:moveTo>
                  <a:pt x="0" y="0"/>
                </a:moveTo>
                <a:lnTo>
                  <a:pt x="0" y="434"/>
                </a:lnTo>
                <a:lnTo>
                  <a:pt x="1893" y="434"/>
                </a:lnTo>
                <a:lnTo>
                  <a:pt x="2053" y="225"/>
                </a:lnTo>
                <a:lnTo>
                  <a:pt x="1893" y="0"/>
                </a:lnTo>
                <a:lnTo>
                  <a:pt x="0"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4" name="Google Shape;164;p20"/>
          <p:cNvSpPr/>
          <p:nvPr/>
        </p:nvSpPr>
        <p:spPr>
          <a:xfrm rot="2700000">
            <a:off x="631674" y="1910542"/>
            <a:ext cx="187129" cy="344628"/>
          </a:xfrm>
          <a:custGeom>
            <a:rect b="b" l="l" r="r" t="t"/>
            <a:pathLst>
              <a:path extrusionOk="0" h="1073" w="579">
                <a:moveTo>
                  <a:pt x="482" y="367"/>
                </a:moveTo>
                <a:cubicBezTo>
                  <a:pt x="482" y="148"/>
                  <a:pt x="482" y="148"/>
                  <a:pt x="482" y="148"/>
                </a:cubicBezTo>
                <a:cubicBezTo>
                  <a:pt x="508" y="135"/>
                  <a:pt x="525" y="109"/>
                  <a:pt x="525" y="79"/>
                </a:cubicBezTo>
                <a:cubicBezTo>
                  <a:pt x="525" y="35"/>
                  <a:pt x="490" y="0"/>
                  <a:pt x="447" y="0"/>
                </a:cubicBezTo>
                <a:cubicBezTo>
                  <a:pt x="132" y="0"/>
                  <a:pt x="132" y="0"/>
                  <a:pt x="132" y="0"/>
                </a:cubicBezTo>
                <a:cubicBezTo>
                  <a:pt x="89" y="0"/>
                  <a:pt x="54" y="35"/>
                  <a:pt x="54" y="79"/>
                </a:cubicBezTo>
                <a:cubicBezTo>
                  <a:pt x="54" y="109"/>
                  <a:pt x="71" y="135"/>
                  <a:pt x="96" y="148"/>
                </a:cubicBezTo>
                <a:cubicBezTo>
                  <a:pt x="96" y="367"/>
                  <a:pt x="96" y="367"/>
                  <a:pt x="96" y="367"/>
                </a:cubicBezTo>
                <a:cubicBezTo>
                  <a:pt x="35" y="422"/>
                  <a:pt x="0" y="500"/>
                  <a:pt x="0" y="583"/>
                </a:cubicBezTo>
                <a:cubicBezTo>
                  <a:pt x="0" y="612"/>
                  <a:pt x="0" y="612"/>
                  <a:pt x="0" y="612"/>
                </a:cubicBezTo>
                <a:cubicBezTo>
                  <a:pt x="224" y="612"/>
                  <a:pt x="224" y="612"/>
                  <a:pt x="224" y="612"/>
                </a:cubicBezTo>
                <a:cubicBezTo>
                  <a:pt x="224" y="923"/>
                  <a:pt x="224" y="923"/>
                  <a:pt x="224" y="923"/>
                </a:cubicBezTo>
                <a:cubicBezTo>
                  <a:pt x="289" y="1073"/>
                  <a:pt x="289" y="1073"/>
                  <a:pt x="289" y="1073"/>
                </a:cubicBezTo>
                <a:cubicBezTo>
                  <a:pt x="355" y="923"/>
                  <a:pt x="355" y="923"/>
                  <a:pt x="355" y="923"/>
                </a:cubicBezTo>
                <a:cubicBezTo>
                  <a:pt x="355" y="612"/>
                  <a:pt x="355" y="612"/>
                  <a:pt x="355" y="612"/>
                </a:cubicBezTo>
                <a:cubicBezTo>
                  <a:pt x="579" y="612"/>
                  <a:pt x="579" y="612"/>
                  <a:pt x="579" y="612"/>
                </a:cubicBezTo>
                <a:cubicBezTo>
                  <a:pt x="579" y="583"/>
                  <a:pt x="579" y="583"/>
                  <a:pt x="579" y="583"/>
                </a:cubicBezTo>
                <a:cubicBezTo>
                  <a:pt x="579" y="500"/>
                  <a:pt x="544" y="422"/>
                  <a:pt x="482" y="367"/>
                </a:cubicBezTo>
                <a:close/>
                <a:moveTo>
                  <a:pt x="132" y="58"/>
                </a:moveTo>
                <a:cubicBezTo>
                  <a:pt x="447" y="58"/>
                  <a:pt x="447" y="58"/>
                  <a:pt x="447" y="58"/>
                </a:cubicBezTo>
                <a:cubicBezTo>
                  <a:pt x="458" y="58"/>
                  <a:pt x="467" y="67"/>
                  <a:pt x="467" y="79"/>
                </a:cubicBezTo>
                <a:cubicBezTo>
                  <a:pt x="467" y="89"/>
                  <a:pt x="459" y="97"/>
                  <a:pt x="449" y="99"/>
                </a:cubicBezTo>
                <a:cubicBezTo>
                  <a:pt x="436" y="101"/>
                  <a:pt x="436" y="101"/>
                  <a:pt x="436" y="101"/>
                </a:cubicBezTo>
                <a:cubicBezTo>
                  <a:pt x="143" y="101"/>
                  <a:pt x="143" y="101"/>
                  <a:pt x="143" y="101"/>
                </a:cubicBezTo>
                <a:cubicBezTo>
                  <a:pt x="129" y="99"/>
                  <a:pt x="129" y="99"/>
                  <a:pt x="129" y="99"/>
                </a:cubicBezTo>
                <a:cubicBezTo>
                  <a:pt x="119" y="97"/>
                  <a:pt x="111" y="89"/>
                  <a:pt x="111" y="79"/>
                </a:cubicBezTo>
                <a:cubicBezTo>
                  <a:pt x="111" y="67"/>
                  <a:pt x="121" y="58"/>
                  <a:pt x="132" y="58"/>
                </a:cubicBezTo>
                <a:close/>
                <a:moveTo>
                  <a:pt x="424" y="370"/>
                </a:moveTo>
                <a:cubicBezTo>
                  <a:pt x="154" y="370"/>
                  <a:pt x="154" y="370"/>
                  <a:pt x="154" y="370"/>
                </a:cubicBezTo>
                <a:cubicBezTo>
                  <a:pt x="154" y="130"/>
                  <a:pt x="154" y="130"/>
                  <a:pt x="154" y="130"/>
                </a:cubicBezTo>
                <a:cubicBezTo>
                  <a:pt x="424" y="130"/>
                  <a:pt x="424" y="130"/>
                  <a:pt x="424" y="130"/>
                </a:cubicBezTo>
                <a:lnTo>
                  <a:pt x="424" y="370"/>
                </a:lnTo>
                <a:close/>
                <a:moveTo>
                  <a:pt x="297" y="911"/>
                </a:moveTo>
                <a:cubicBezTo>
                  <a:pt x="289" y="928"/>
                  <a:pt x="289" y="928"/>
                  <a:pt x="289" y="928"/>
                </a:cubicBezTo>
                <a:cubicBezTo>
                  <a:pt x="282" y="911"/>
                  <a:pt x="282" y="911"/>
                  <a:pt x="282" y="911"/>
                </a:cubicBezTo>
                <a:cubicBezTo>
                  <a:pt x="282" y="612"/>
                  <a:pt x="282" y="612"/>
                  <a:pt x="282" y="612"/>
                </a:cubicBezTo>
                <a:cubicBezTo>
                  <a:pt x="297" y="612"/>
                  <a:pt x="297" y="612"/>
                  <a:pt x="297" y="612"/>
                </a:cubicBezTo>
                <a:lnTo>
                  <a:pt x="297" y="911"/>
                </a:lnTo>
                <a:close/>
                <a:moveTo>
                  <a:pt x="355" y="554"/>
                </a:moveTo>
                <a:cubicBezTo>
                  <a:pt x="224" y="554"/>
                  <a:pt x="224" y="554"/>
                  <a:pt x="224" y="554"/>
                </a:cubicBezTo>
                <a:cubicBezTo>
                  <a:pt x="59" y="554"/>
                  <a:pt x="59" y="554"/>
                  <a:pt x="59" y="554"/>
                </a:cubicBezTo>
                <a:cubicBezTo>
                  <a:pt x="67" y="495"/>
                  <a:pt x="97" y="441"/>
                  <a:pt x="144" y="403"/>
                </a:cubicBezTo>
                <a:cubicBezTo>
                  <a:pt x="149" y="399"/>
                  <a:pt x="149" y="399"/>
                  <a:pt x="149" y="399"/>
                </a:cubicBezTo>
                <a:cubicBezTo>
                  <a:pt x="430" y="399"/>
                  <a:pt x="430" y="399"/>
                  <a:pt x="430" y="399"/>
                </a:cubicBezTo>
                <a:cubicBezTo>
                  <a:pt x="435" y="403"/>
                  <a:pt x="435" y="403"/>
                  <a:pt x="435" y="403"/>
                </a:cubicBezTo>
                <a:cubicBezTo>
                  <a:pt x="482" y="441"/>
                  <a:pt x="512" y="495"/>
                  <a:pt x="519" y="554"/>
                </a:cubicBezTo>
                <a:lnTo>
                  <a:pt x="355" y="55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65" name="Google Shape;165;p20"/>
          <p:cNvGrpSpPr/>
          <p:nvPr/>
        </p:nvGrpSpPr>
        <p:grpSpPr>
          <a:xfrm>
            <a:off x="581722" y="2873862"/>
            <a:ext cx="286417" cy="272558"/>
            <a:chOff x="6719888" y="887413"/>
            <a:chExt cx="492125" cy="468312"/>
          </a:xfrm>
        </p:grpSpPr>
        <p:sp>
          <p:nvSpPr>
            <p:cNvPr id="166" name="Google Shape;166;p20"/>
            <p:cNvSpPr/>
            <p:nvPr/>
          </p:nvSpPr>
          <p:spPr>
            <a:xfrm>
              <a:off x="6719888" y="887413"/>
              <a:ext cx="492125" cy="468312"/>
            </a:xfrm>
            <a:custGeom>
              <a:rect b="b" l="l" r="r" t="t"/>
              <a:pathLst>
                <a:path extrusionOk="0" h="122" w="128">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7" name="Google Shape;167;p20"/>
            <p:cNvSpPr/>
            <p:nvPr/>
          </p:nvSpPr>
          <p:spPr>
            <a:xfrm>
              <a:off x="6781801" y="947738"/>
              <a:ext cx="368300" cy="247650"/>
            </a:xfrm>
            <a:custGeom>
              <a:rect b="b" l="l" r="r" t="t"/>
              <a:pathLst>
                <a:path extrusionOk="0" h="64" w="96">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8" name="Google Shape;168;p20"/>
            <p:cNvSpPr/>
            <p:nvPr/>
          </p:nvSpPr>
          <p:spPr>
            <a:xfrm>
              <a:off x="6943726" y="1201738"/>
              <a:ext cx="46038" cy="47625"/>
            </a:xfrm>
            <a:custGeom>
              <a:rect b="b" l="l" r="r" t="t"/>
              <a:pathLst>
                <a:path extrusionOk="0" h="12" w="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69" name="Google Shape;169;p20"/>
            <p:cNvSpPr/>
            <p:nvPr/>
          </p:nvSpPr>
          <p:spPr>
            <a:xfrm>
              <a:off x="6881813" y="1044575"/>
              <a:ext cx="61913" cy="65087"/>
            </a:xfrm>
            <a:custGeom>
              <a:rect b="b" l="l" r="r" t="t"/>
              <a:pathLst>
                <a:path extrusionOk="0" h="41" w="39">
                  <a:moveTo>
                    <a:pt x="0" y="24"/>
                  </a:moveTo>
                  <a:lnTo>
                    <a:pt x="39" y="41"/>
                  </a:lnTo>
                  <a:lnTo>
                    <a:pt x="39" y="32"/>
                  </a:lnTo>
                  <a:lnTo>
                    <a:pt x="12" y="19"/>
                  </a:lnTo>
                  <a:lnTo>
                    <a:pt x="39" y="10"/>
                  </a:lnTo>
                  <a:lnTo>
                    <a:pt x="39" y="0"/>
                  </a:lnTo>
                  <a:lnTo>
                    <a:pt x="0" y="17"/>
                  </a:lnTo>
                  <a:lnTo>
                    <a:pt x="0" y="24"/>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0" name="Google Shape;170;p20"/>
            <p:cNvSpPr/>
            <p:nvPr/>
          </p:nvSpPr>
          <p:spPr>
            <a:xfrm>
              <a:off x="6950076" y="1033463"/>
              <a:ext cx="31750" cy="87312"/>
            </a:xfrm>
            <a:custGeom>
              <a:rect b="b" l="l" r="r" t="t"/>
              <a:pathLst>
                <a:path extrusionOk="0" h="23" w="8">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1" name="Google Shape;171;p20"/>
            <p:cNvSpPr/>
            <p:nvPr/>
          </p:nvSpPr>
          <p:spPr>
            <a:xfrm>
              <a:off x="6989763" y="1044575"/>
              <a:ext cx="60325" cy="65087"/>
            </a:xfrm>
            <a:custGeom>
              <a:rect b="b" l="l" r="r" t="t"/>
              <a:pathLst>
                <a:path extrusionOk="0" h="41" w="38">
                  <a:moveTo>
                    <a:pt x="0" y="10"/>
                  </a:moveTo>
                  <a:lnTo>
                    <a:pt x="26" y="19"/>
                  </a:lnTo>
                  <a:lnTo>
                    <a:pt x="0" y="32"/>
                  </a:lnTo>
                  <a:lnTo>
                    <a:pt x="0" y="41"/>
                  </a:lnTo>
                  <a:lnTo>
                    <a:pt x="38" y="24"/>
                  </a:lnTo>
                  <a:lnTo>
                    <a:pt x="38" y="17"/>
                  </a:lnTo>
                  <a:lnTo>
                    <a:pt x="0" y="0"/>
                  </a:lnTo>
                  <a:lnTo>
                    <a:pt x="0" y="10"/>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72" name="Google Shape;172;p20"/>
          <p:cNvSpPr/>
          <p:nvPr/>
        </p:nvSpPr>
        <p:spPr>
          <a:xfrm>
            <a:off x="579963" y="2407999"/>
            <a:ext cx="290552" cy="292333"/>
          </a:xfrm>
          <a:custGeom>
            <a:rect b="b" l="l" r="r" t="t"/>
            <a:pathLst>
              <a:path extrusionOk="0" h="328" w="326">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73" name="Google Shape;173;p20"/>
          <p:cNvGrpSpPr/>
          <p:nvPr/>
        </p:nvGrpSpPr>
        <p:grpSpPr>
          <a:xfrm rot="2700000">
            <a:off x="629922" y="3320122"/>
            <a:ext cx="190658" cy="332252"/>
            <a:chOff x="4732338" y="4783138"/>
            <a:chExt cx="703263" cy="1225550"/>
          </a:xfrm>
        </p:grpSpPr>
        <p:sp>
          <p:nvSpPr>
            <p:cNvPr id="174" name="Google Shape;174;p20"/>
            <p:cNvSpPr/>
            <p:nvPr/>
          </p:nvSpPr>
          <p:spPr>
            <a:xfrm>
              <a:off x="4732338" y="4783138"/>
              <a:ext cx="703263" cy="1173163"/>
            </a:xfrm>
            <a:custGeom>
              <a:rect b="b" l="l" r="r" t="t"/>
              <a:pathLst>
                <a:path extrusionOk="0" h="310" w="184">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5" name="Google Shape;175;p20"/>
            <p:cNvSpPr/>
            <p:nvPr/>
          </p:nvSpPr>
          <p:spPr>
            <a:xfrm>
              <a:off x="4960938" y="5127626"/>
              <a:ext cx="244475" cy="241300"/>
            </a:xfrm>
            <a:custGeom>
              <a:rect b="b" l="l" r="r" t="t"/>
              <a:pathLst>
                <a:path extrusionOk="0" h="64" w="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76" name="Google Shape;176;p20"/>
            <p:cNvSpPr/>
            <p:nvPr/>
          </p:nvSpPr>
          <p:spPr>
            <a:xfrm>
              <a:off x="4973638" y="5649913"/>
              <a:ext cx="225425" cy="358775"/>
            </a:xfrm>
            <a:custGeom>
              <a:rect b="b" l="l" r="r" t="t"/>
              <a:pathLst>
                <a:path extrusionOk="0" h="95" w="59">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77" name="Google Shape;177;p20"/>
          <p:cNvSpPr txBox="1"/>
          <p:nvPr/>
        </p:nvSpPr>
        <p:spPr>
          <a:xfrm>
            <a:off x="1800093" y="1592763"/>
            <a:ext cx="2739600" cy="231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en" sz="1500">
                <a:solidFill>
                  <a:srgbClr val="434343"/>
                </a:solidFill>
              </a:rPr>
              <a:t>GlobalTemperatures.csv</a:t>
            </a:r>
            <a:endParaRPr b="1" sz="1500">
              <a:solidFill>
                <a:srgbClr val="434343"/>
              </a:solidFill>
            </a:endParaRPr>
          </a:p>
        </p:txBody>
      </p:sp>
      <p:sp>
        <p:nvSpPr>
          <p:cNvPr id="178" name="Google Shape;178;p20"/>
          <p:cNvSpPr txBox="1"/>
          <p:nvPr/>
        </p:nvSpPr>
        <p:spPr>
          <a:xfrm>
            <a:off x="1800631" y="2408663"/>
            <a:ext cx="2623500" cy="231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rgbClr val="434343"/>
                </a:solidFill>
              </a:rPr>
              <a:t>Data Size</a:t>
            </a:r>
            <a:endParaRPr b="1" sz="1500">
              <a:solidFill>
                <a:srgbClr val="434343"/>
              </a:solidFill>
            </a:endParaRPr>
          </a:p>
        </p:txBody>
      </p:sp>
      <p:sp>
        <p:nvSpPr>
          <p:cNvPr id="179" name="Google Shape;179;p20"/>
          <p:cNvSpPr txBox="1"/>
          <p:nvPr/>
        </p:nvSpPr>
        <p:spPr>
          <a:xfrm>
            <a:off x="1800619" y="4014700"/>
            <a:ext cx="2623500" cy="231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rgbClr val="434343"/>
                </a:solidFill>
              </a:rPr>
              <a:t>Drop the missing values </a:t>
            </a:r>
            <a:endParaRPr b="1" sz="1500">
              <a:solidFill>
                <a:srgbClr val="434343"/>
              </a:solidFill>
            </a:endParaRPr>
          </a:p>
        </p:txBody>
      </p:sp>
      <p:sp>
        <p:nvSpPr>
          <p:cNvPr id="180" name="Google Shape;180;p20"/>
          <p:cNvSpPr txBox="1"/>
          <p:nvPr/>
        </p:nvSpPr>
        <p:spPr>
          <a:xfrm>
            <a:off x="1800075" y="3122313"/>
            <a:ext cx="2739600" cy="461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 sz="1500">
                <a:solidFill>
                  <a:srgbClr val="434343"/>
                </a:solidFill>
              </a:rPr>
              <a:t>Utilized column: </a:t>
            </a:r>
            <a:endParaRPr b="1" sz="1500">
              <a:solidFill>
                <a:srgbClr val="434343"/>
              </a:solidFill>
            </a:endParaRPr>
          </a:p>
          <a:p>
            <a:pPr indent="0" lvl="0" marL="0" marR="0" rtl="0" algn="l">
              <a:lnSpc>
                <a:spcPct val="100000"/>
              </a:lnSpc>
              <a:spcBef>
                <a:spcPts val="0"/>
              </a:spcBef>
              <a:spcAft>
                <a:spcPts val="0"/>
              </a:spcAft>
              <a:buNone/>
            </a:pPr>
            <a:r>
              <a:rPr b="1" lang="en" sz="1500">
                <a:solidFill>
                  <a:srgbClr val="434343"/>
                </a:solidFill>
              </a:rPr>
              <a:t>LandAverageTemperature</a:t>
            </a:r>
            <a:endParaRPr b="1" sz="1500">
              <a:solidFill>
                <a:srgbClr val="434343"/>
              </a:solidFill>
            </a:endParaRPr>
          </a:p>
        </p:txBody>
      </p:sp>
      <p:sp>
        <p:nvSpPr>
          <p:cNvPr id="181" name="Google Shape;181;p20"/>
          <p:cNvSpPr/>
          <p:nvPr/>
        </p:nvSpPr>
        <p:spPr>
          <a:xfrm>
            <a:off x="4651114" y="1440894"/>
            <a:ext cx="3563100" cy="484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300">
                <a:solidFill>
                  <a:srgbClr val="434343"/>
                </a:solidFill>
              </a:rPr>
              <a:t>Contains monthly average temperature for land and ocean from 1750 to 2010</a:t>
            </a:r>
            <a:endParaRPr sz="1300">
              <a:solidFill>
                <a:srgbClr val="434343"/>
              </a:solidFill>
            </a:endParaRPr>
          </a:p>
        </p:txBody>
      </p:sp>
      <p:sp>
        <p:nvSpPr>
          <p:cNvPr id="182" name="Google Shape;182;p20"/>
          <p:cNvSpPr/>
          <p:nvPr/>
        </p:nvSpPr>
        <p:spPr>
          <a:xfrm>
            <a:off x="4651089" y="3935419"/>
            <a:ext cx="3563100" cy="484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300">
                <a:solidFill>
                  <a:srgbClr val="434343"/>
                </a:solidFill>
              </a:rPr>
              <a:t>Drop the missing values mostly from the beginning few years </a:t>
            </a:r>
            <a:endParaRPr sz="1300">
              <a:solidFill>
                <a:srgbClr val="434343"/>
              </a:solidFill>
            </a:endParaRPr>
          </a:p>
        </p:txBody>
      </p:sp>
      <p:sp>
        <p:nvSpPr>
          <p:cNvPr id="183" name="Google Shape;183;p20"/>
          <p:cNvSpPr/>
          <p:nvPr/>
        </p:nvSpPr>
        <p:spPr>
          <a:xfrm>
            <a:off x="4650089" y="2281756"/>
            <a:ext cx="3563100" cy="484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300">
                <a:solidFill>
                  <a:srgbClr val="434343"/>
                </a:solidFill>
              </a:rPr>
              <a:t>3192 observations and 9 columns</a:t>
            </a:r>
            <a:endParaRPr sz="1300">
              <a:solidFill>
                <a:srgbClr val="434343"/>
              </a:solidFill>
            </a:endParaRPr>
          </a:p>
        </p:txBody>
      </p:sp>
      <p:sp>
        <p:nvSpPr>
          <p:cNvPr id="184" name="Google Shape;184;p20"/>
          <p:cNvSpPr/>
          <p:nvPr/>
        </p:nvSpPr>
        <p:spPr>
          <a:xfrm>
            <a:off x="4651114" y="3122656"/>
            <a:ext cx="3563100" cy="4848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300">
                <a:solidFill>
                  <a:srgbClr val="434343"/>
                </a:solidFill>
              </a:rPr>
              <a:t>Global average land temperature in celsius</a:t>
            </a:r>
            <a:endParaRPr sz="1300">
              <a:solidFill>
                <a:srgbClr val="434343"/>
              </a:solidFill>
            </a:endParaRPr>
          </a:p>
        </p:txBody>
      </p:sp>
      <p:sp>
        <p:nvSpPr>
          <p:cNvPr id="185" name="Google Shape;185;p20"/>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311700" y="445025"/>
            <a:ext cx="8520600" cy="103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lang="en" sz="2710"/>
              <a:t>Data Overview: </a:t>
            </a:r>
            <a:endParaRPr b="1" sz="2710"/>
          </a:p>
          <a:p>
            <a:pPr indent="0" lvl="0" marL="0" rtl="0" algn="l">
              <a:lnSpc>
                <a:spcPct val="115000"/>
              </a:lnSpc>
              <a:spcBef>
                <a:spcPts val="0"/>
              </a:spcBef>
              <a:spcAft>
                <a:spcPts val="0"/>
              </a:spcAft>
              <a:buSzPts val="990"/>
              <a:buNone/>
            </a:pPr>
            <a:r>
              <a:rPr b="1" lang="en" sz="2110"/>
              <a:t>ACF,PACF + Spectral Analysis</a:t>
            </a:r>
            <a:endParaRPr b="1" sz="2110"/>
          </a:p>
        </p:txBody>
      </p:sp>
      <p:graphicFrame>
        <p:nvGraphicFramePr>
          <p:cNvPr id="191" name="Google Shape;191;p21"/>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192" name="Google Shape;192;p21"/>
          <p:cNvPicPr preferRelativeResize="0"/>
          <p:nvPr/>
        </p:nvPicPr>
        <p:blipFill>
          <a:blip r:embed="rId3">
            <a:alphaModFix/>
          </a:blip>
          <a:stretch>
            <a:fillRect/>
          </a:stretch>
        </p:blipFill>
        <p:spPr>
          <a:xfrm>
            <a:off x="202525" y="1563600"/>
            <a:ext cx="4369475" cy="2705846"/>
          </a:xfrm>
          <a:prstGeom prst="rect">
            <a:avLst/>
          </a:prstGeom>
          <a:noFill/>
          <a:ln>
            <a:noFill/>
          </a:ln>
        </p:spPr>
      </p:pic>
      <p:pic>
        <p:nvPicPr>
          <p:cNvPr id="193" name="Google Shape;193;p21"/>
          <p:cNvPicPr preferRelativeResize="0"/>
          <p:nvPr/>
        </p:nvPicPr>
        <p:blipFill>
          <a:blip r:embed="rId4">
            <a:alphaModFix/>
          </a:blip>
          <a:stretch>
            <a:fillRect/>
          </a:stretch>
        </p:blipFill>
        <p:spPr>
          <a:xfrm>
            <a:off x="4688633" y="445025"/>
            <a:ext cx="4052016" cy="2516800"/>
          </a:xfrm>
          <a:prstGeom prst="rect">
            <a:avLst/>
          </a:prstGeom>
          <a:noFill/>
          <a:ln>
            <a:noFill/>
          </a:ln>
        </p:spPr>
      </p:pic>
      <p:pic>
        <p:nvPicPr>
          <p:cNvPr id="194" name="Google Shape;194;p21"/>
          <p:cNvPicPr preferRelativeResize="0"/>
          <p:nvPr/>
        </p:nvPicPr>
        <p:blipFill>
          <a:blip r:embed="rId5">
            <a:alphaModFix/>
          </a:blip>
          <a:stretch>
            <a:fillRect/>
          </a:stretch>
        </p:blipFill>
        <p:spPr>
          <a:xfrm>
            <a:off x="5141837" y="3020600"/>
            <a:ext cx="3145598" cy="1728876"/>
          </a:xfrm>
          <a:prstGeom prst="rect">
            <a:avLst/>
          </a:prstGeom>
          <a:noFill/>
          <a:ln>
            <a:noFill/>
          </a:ln>
        </p:spPr>
      </p:pic>
      <p:sp>
        <p:nvSpPr>
          <p:cNvPr id="195" name="Google Shape;195;p21"/>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10"/>
              <a:t>Data Overview: Hypothesis Test </a:t>
            </a:r>
            <a:endParaRPr b="1" sz="2710"/>
          </a:p>
        </p:txBody>
      </p:sp>
      <p:pic>
        <p:nvPicPr>
          <p:cNvPr id="201" name="Google Shape;201;p22"/>
          <p:cNvPicPr preferRelativeResize="0"/>
          <p:nvPr/>
        </p:nvPicPr>
        <p:blipFill>
          <a:blip r:embed="rId3">
            <a:alphaModFix/>
          </a:blip>
          <a:stretch>
            <a:fillRect/>
          </a:stretch>
        </p:blipFill>
        <p:spPr>
          <a:xfrm>
            <a:off x="2340288" y="1456477"/>
            <a:ext cx="6746526" cy="1353500"/>
          </a:xfrm>
          <a:prstGeom prst="rect">
            <a:avLst/>
          </a:prstGeom>
          <a:noFill/>
          <a:ln>
            <a:noFill/>
          </a:ln>
        </p:spPr>
      </p:pic>
      <p:pic>
        <p:nvPicPr>
          <p:cNvPr id="202" name="Google Shape;202;p22"/>
          <p:cNvPicPr preferRelativeResize="0"/>
          <p:nvPr/>
        </p:nvPicPr>
        <p:blipFill>
          <a:blip r:embed="rId4">
            <a:alphaModFix/>
          </a:blip>
          <a:stretch>
            <a:fillRect/>
          </a:stretch>
        </p:blipFill>
        <p:spPr>
          <a:xfrm>
            <a:off x="2340300" y="3119725"/>
            <a:ext cx="2165600" cy="1353500"/>
          </a:xfrm>
          <a:prstGeom prst="rect">
            <a:avLst/>
          </a:prstGeom>
          <a:noFill/>
          <a:ln>
            <a:noFill/>
          </a:ln>
        </p:spPr>
      </p:pic>
      <p:sp>
        <p:nvSpPr>
          <p:cNvPr id="203" name="Google Shape;203;p22"/>
          <p:cNvSpPr/>
          <p:nvPr/>
        </p:nvSpPr>
        <p:spPr>
          <a:xfrm>
            <a:off x="500550" y="1575526"/>
            <a:ext cx="1515300" cy="11154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rPr>
              <a:t>Stationary?</a:t>
            </a:r>
            <a:endParaRPr sz="1000">
              <a:solidFill>
                <a:schemeClr val="lt1"/>
              </a:solidFill>
            </a:endParaRPr>
          </a:p>
        </p:txBody>
      </p:sp>
      <p:sp>
        <p:nvSpPr>
          <p:cNvPr id="204" name="Google Shape;204;p22"/>
          <p:cNvSpPr/>
          <p:nvPr/>
        </p:nvSpPr>
        <p:spPr>
          <a:xfrm>
            <a:off x="500550" y="3119725"/>
            <a:ext cx="1515300" cy="1045500"/>
          </a:xfrm>
          <a:prstGeom prst="ellipse">
            <a:avLst/>
          </a:prstGeom>
          <a:solidFill>
            <a:srgbClr val="4F87D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Stabilized</a:t>
            </a:r>
            <a:r>
              <a:rPr lang="en">
                <a:solidFill>
                  <a:schemeClr val="lt1"/>
                </a:solidFill>
              </a:rPr>
              <a:t>? </a:t>
            </a:r>
            <a:endParaRPr sz="600">
              <a:solidFill>
                <a:schemeClr val="lt1"/>
              </a:solidFill>
            </a:endParaRPr>
          </a:p>
        </p:txBody>
      </p:sp>
      <p:graphicFrame>
        <p:nvGraphicFramePr>
          <p:cNvPr id="205" name="Google Shape;205;p22"/>
          <p:cNvGraphicFramePr/>
          <p:nvPr/>
        </p:nvGraphicFramePr>
        <p:xfrm>
          <a:off x="0" y="4808250"/>
          <a:ext cx="3000000" cy="3000000"/>
        </p:xfrm>
        <a:graphic>
          <a:graphicData uri="http://schemas.openxmlformats.org/drawingml/2006/table">
            <a:tbl>
              <a:tblPr>
                <a:noFill/>
                <a:tableStyleId>{E937E34A-061A-4763-B401-F0F148CDF94D}</a:tableStyleId>
              </a:tblPr>
              <a:tblGrid>
                <a:gridCol w="1828800"/>
                <a:gridCol w="1828800"/>
                <a:gridCol w="1828800"/>
                <a:gridCol w="1828800"/>
                <a:gridCol w="1828800"/>
              </a:tblGrid>
              <a:tr h="350500">
                <a:tc>
                  <a:txBody>
                    <a:bodyPr/>
                    <a:lstStyle/>
                    <a:p>
                      <a:pPr indent="0" lvl="0" marL="0" marR="0" rtl="0" algn="ctr">
                        <a:lnSpc>
                          <a:spcPct val="100000"/>
                        </a:lnSpc>
                        <a:spcBef>
                          <a:spcPts val="0"/>
                        </a:spcBef>
                        <a:spcAft>
                          <a:spcPts val="0"/>
                        </a:spcAft>
                        <a:buNone/>
                      </a:pPr>
                      <a:r>
                        <a:rPr lang="en" sz="1100">
                          <a:solidFill>
                            <a:schemeClr val="dk2"/>
                          </a:solidFill>
                        </a:rPr>
                        <a:t>Introduction</a:t>
                      </a:r>
                      <a:endParaRPr b="1" sz="1000">
                        <a:solidFill>
                          <a:srgbClr val="888888"/>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solidFill>
                            <a:schemeClr val="accent3"/>
                          </a:solidFill>
                        </a:rPr>
                        <a:t>Data</a:t>
                      </a:r>
                      <a:endParaRPr sz="10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Results &amp; Analysis</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Model Selection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2"/>
                          </a:solidFill>
                        </a:rPr>
                        <a:t>Conclusion</a:t>
                      </a:r>
                      <a:endParaRPr sz="1100">
                        <a:solidFill>
                          <a:schemeClr val="dk2"/>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
        <p:nvSpPr>
          <p:cNvPr id="206" name="Google Shape;206;p22"/>
          <p:cNvSpPr txBox="1"/>
          <p:nvPr>
            <p:ph idx="12" type="sldNum"/>
          </p:nvPr>
        </p:nvSpPr>
        <p:spPr>
          <a:xfrm>
            <a:off x="8589858" y="-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79798F"/>
      </a:dk2>
      <a:lt2>
        <a:srgbClr val="EEEEEE"/>
      </a:lt2>
      <a:accent1>
        <a:srgbClr val="4F87D3"/>
      </a:accent1>
      <a:accent2>
        <a:srgbClr val="7ECA65"/>
      </a:accent2>
      <a:accent3>
        <a:srgbClr val="082A58"/>
      </a:accent3>
      <a:accent4>
        <a:srgbClr val="023C61"/>
      </a:accent4>
      <a:accent5>
        <a:srgbClr val="D6D6E0"/>
      </a:accent5>
      <a:accent6>
        <a:srgbClr val="69ADA4"/>
      </a:accent6>
      <a:hlink>
        <a:srgbClr val="1A9C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